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7" r:id="rId4"/>
    <p:sldId id="259" r:id="rId5"/>
    <p:sldId id="260" r:id="rId6"/>
    <p:sldId id="296" r:id="rId7"/>
    <p:sldId id="300" r:id="rId8"/>
    <p:sldId id="301" r:id="rId9"/>
    <p:sldId id="287" r:id="rId10"/>
    <p:sldId id="298" r:id="rId11"/>
    <p:sldId id="299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715B-3F24-4D52-B188-F0A1F2A91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3714C-C272-41F4-BFBB-21F98F929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AC690-770C-4DD3-9DDB-91E5A6D6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251C-EB1D-459C-A188-EA4B78758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370D2-0B84-4536-A1A2-38C3181A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67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AA545-9E90-406A-AF71-4BBC658B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F7987-611D-4FE8-ADCD-383DBE5C6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6D270-F864-4AE4-AC95-B03AB732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897DE-A43C-4E03-9127-2CBFA3C6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7CBFD-0E3D-4DA5-8FE1-C9DF8D89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1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558FD3-4FE4-4852-B2C8-24693D0E0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594CB-1EE3-4785-9256-4F6AC3338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F9C99-B9C7-45C7-8862-D17042EE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07E36-9E34-4320-A14F-0D861087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6A4B7-AA37-43EA-86AB-4F272A4F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2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9FB3-FF13-4B2D-9FBC-CF2491A1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E5AF5-EDC4-47E6-96C7-202136170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21E8D-E186-4EB8-AA40-41F22C76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E3C43-5B02-46D7-94F0-86E51DB8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675FF-409C-4122-987C-6AEE44A5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03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7EE6-EB14-4059-8C50-11C653E0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20133-4DCD-4915-BB0B-CB9C61BAF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9F347-D9C1-421B-8FF8-F9814B88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66863-A27D-4CE1-8FEE-2706379F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DFB3-8BA2-4639-937D-1608DCD1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6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58FC-BD89-490A-B4A2-256EA9384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EE631-05DD-4202-9079-6110D3331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1C505-2D3E-4754-9D03-726CE2CBB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A2E5F-2FB0-4987-A8FB-28DAE9B6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7F59D-5495-4FB9-8BDC-47F60E0A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29350-C93E-46C8-B318-05708F18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38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F8EF-466E-4CC7-8869-68D385F0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03469-0E15-4DEB-85CF-CBE293528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BF553-A0CE-4FF6-AE98-CC12DAE97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CB50B-9B8D-4EDC-B616-B25200FE2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624D0F-2CD4-4A55-97F7-9BCDB1F8C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BF41E-53BB-41C5-B129-C2F0B73B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6E827-AA79-44E0-BCAC-9BB74D91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174EF9-D1B4-432D-804B-C61B8233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60F7-6A62-47D4-9094-1445D7FD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F0C773-2DF7-45FD-A02C-9BD65B1F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BB590-8D89-458C-9475-6233273B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911BA-FA05-4473-B0D3-E067FD238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4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70280-66D0-41B1-9AC7-4090777F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1B6DD-BF29-4819-82AE-522BB3800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ADD5F-CE67-49B3-B6B4-5A6E2574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35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F94A-A528-4DDE-AE57-216581DE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0C764-36B5-42E3-96BF-68C7517AF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37A8B-0A4E-4604-ACD0-EAE799EFD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0E731-36A3-470B-B7A5-36DEFD26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8C952-22FD-4B41-AC17-1AFD2A23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8DE22-7780-4C17-BBBF-BE90E38C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44C9-A104-4798-8DAE-E2E00D61C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6F9A1-6CFA-4D42-AE8E-7CC9E1CD1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CFA2B-F6BD-4241-96C0-8B95F4243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83908-9A02-4678-9FE9-6DEAE917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625C8-ADB5-434C-B74B-7EE9F9AF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2BF19-24FE-42BA-8B5D-1CFD4634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23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46FAC-C7F5-4F47-91D4-E9163B11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D0F67-76AC-4939-A2FC-9CB24BD4D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F1221-E016-4937-921C-880CD07F0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DB95-1AE9-4CF1-A037-0465EAADC4A0}" type="datetimeFigureOut">
              <a:rPr lang="pt-BR" smtClean="0"/>
              <a:t>15/12/2020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189AA-A511-4301-9A6B-645D55F62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B4238-E29D-459C-B138-023D85A6F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8AE85-002D-473E-8BBF-6425392E42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87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5ED44C-B9F3-4AAB-95B9-395024E0C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763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DD9E41-E3C2-45E6-A239-E39852A24DB6}"/>
              </a:ext>
            </a:extLst>
          </p:cNvPr>
          <p:cNvSpPr txBox="1"/>
          <p:nvPr/>
        </p:nvSpPr>
        <p:spPr>
          <a:xfrm>
            <a:off x="485775" y="2702957"/>
            <a:ext cx="1153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SciELO na Visibilidade e Sustentabilidade </a:t>
            </a:r>
            <a:br>
              <a:rPr lang="pt-BR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pt-BR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  da comunicação científica do Brasil</a:t>
            </a:r>
            <a:r>
              <a:rPr lang="pt-BR" sz="2400" dirty="0"/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F9CE52-F1D7-4204-AA7F-C895D769A5C5}"/>
              </a:ext>
            </a:extLst>
          </p:cNvPr>
          <p:cNvSpPr txBox="1"/>
          <p:nvPr/>
        </p:nvSpPr>
        <p:spPr>
          <a:xfrm>
            <a:off x="561975" y="3687901"/>
            <a:ext cx="8943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Abel L Packer</a:t>
            </a:r>
            <a:br>
              <a:rPr lang="pt-BR" dirty="0"/>
            </a:br>
            <a:r>
              <a:rPr lang="pt-BR" dirty="0"/>
              <a:t>Diretor do Programa SciELO / FAPESP</a:t>
            </a:r>
            <a:br>
              <a:rPr lang="pt-BR" dirty="0"/>
            </a:br>
            <a:r>
              <a:rPr lang="pt-BR" dirty="0"/>
              <a:t>Coordenador de Projetos da FAPUNIFESP</a:t>
            </a:r>
          </a:p>
        </p:txBody>
      </p:sp>
    </p:spTree>
    <p:extLst>
      <p:ext uri="{BB962C8B-B14F-4D97-AF65-F5344CB8AC3E}">
        <p14:creationId xmlns:p14="http://schemas.microsoft.com/office/powerpoint/2010/main" val="279556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E03B63-4D98-4C0E-9D13-735E544CE281}"/>
              </a:ext>
            </a:extLst>
          </p:cNvPr>
          <p:cNvSpPr txBox="1"/>
          <p:nvPr/>
        </p:nvSpPr>
        <p:spPr>
          <a:xfrm>
            <a:off x="238123" y="272741"/>
            <a:ext cx="1171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Periódicos SciELO Brasil - Sustentabilidade financeira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332552-F6BB-4C60-B30E-F4985CC02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48" y="1762522"/>
            <a:ext cx="6238877" cy="29213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4C54B4-8CCE-49CB-87C5-62580682DAC3}"/>
              </a:ext>
            </a:extLst>
          </p:cNvPr>
          <p:cNvSpPr txBox="1"/>
          <p:nvPr/>
        </p:nvSpPr>
        <p:spPr>
          <a:xfrm>
            <a:off x="1276348" y="1238250"/>
            <a:ext cx="5128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Custo por artigo – valor estimado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6642E8-B0A6-4A04-AB70-9629D104FA73}"/>
              </a:ext>
            </a:extLst>
          </p:cNvPr>
          <p:cNvSpPr txBox="1"/>
          <p:nvPr/>
        </p:nvSpPr>
        <p:spPr>
          <a:xfrm>
            <a:off x="238123" y="6546357"/>
            <a:ext cx="5233505" cy="365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SciELO, consulta aos editores novembro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5389C5-E4F3-43BD-886A-6E200585E7EC}"/>
              </a:ext>
            </a:extLst>
          </p:cNvPr>
          <p:cNvSpPr txBox="1"/>
          <p:nvPr/>
        </p:nvSpPr>
        <p:spPr>
          <a:xfrm>
            <a:off x="1276348" y="4746507"/>
            <a:ext cx="379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Custo SciELO por novo artigo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1C7FB2-9B62-4B4C-ACAA-5BFE2289EA38}"/>
              </a:ext>
            </a:extLst>
          </p:cNvPr>
          <p:cNvSpPr txBox="1"/>
          <p:nvPr/>
        </p:nvSpPr>
        <p:spPr>
          <a:xfrm>
            <a:off x="5362575" y="4683900"/>
            <a:ext cx="255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R$ 500.00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DF6AA2-65C5-4963-9A18-685408957158}"/>
              </a:ext>
            </a:extLst>
          </p:cNvPr>
          <p:cNvSpPr txBox="1"/>
          <p:nvPr/>
        </p:nvSpPr>
        <p:spPr>
          <a:xfrm>
            <a:off x="1152523" y="5207120"/>
            <a:ext cx="3790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/>
              <a:t>Custo estimado da coleção </a:t>
            </a:r>
            <a:br>
              <a:rPr lang="pt-BR" sz="2400" dirty="0"/>
            </a:br>
            <a:r>
              <a:rPr lang="pt-BR" sz="2400" dirty="0"/>
              <a:t>SciELO Brasil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5B31C8-0BC0-4FC3-8626-E5612311140D}"/>
              </a:ext>
            </a:extLst>
          </p:cNvPr>
          <p:cNvSpPr txBox="1"/>
          <p:nvPr/>
        </p:nvSpPr>
        <p:spPr>
          <a:xfrm>
            <a:off x="5128727" y="5275265"/>
            <a:ext cx="6158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~R$ 31 milhões</a:t>
            </a:r>
          </a:p>
        </p:txBody>
      </p:sp>
    </p:spTree>
    <p:extLst>
      <p:ext uri="{BB962C8B-B14F-4D97-AF65-F5344CB8AC3E}">
        <p14:creationId xmlns:p14="http://schemas.microsoft.com/office/powerpoint/2010/main" val="75306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E03B63-4D98-4C0E-9D13-735E544CE281}"/>
              </a:ext>
            </a:extLst>
          </p:cNvPr>
          <p:cNvSpPr txBox="1"/>
          <p:nvPr/>
        </p:nvSpPr>
        <p:spPr>
          <a:xfrm>
            <a:off x="1267647" y="134718"/>
            <a:ext cx="999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Periódicos SciELO Brasil - Sustentabilidade financeira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6642E8-B0A6-4A04-AB70-9629D104FA73}"/>
              </a:ext>
            </a:extLst>
          </p:cNvPr>
          <p:cNvSpPr txBox="1"/>
          <p:nvPr/>
        </p:nvSpPr>
        <p:spPr>
          <a:xfrm>
            <a:off x="1277172" y="6197084"/>
            <a:ext cx="5233505" cy="365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SciELO, consulta aos editores novembro 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212A38-1F9E-41D0-9D45-1461137EFA75}"/>
              </a:ext>
            </a:extLst>
          </p:cNvPr>
          <p:cNvSpPr txBox="1"/>
          <p:nvPr/>
        </p:nvSpPr>
        <p:spPr>
          <a:xfrm>
            <a:off x="1267647" y="3145860"/>
            <a:ext cx="5952647" cy="540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APC - valor estimado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E5A935-BABC-4643-A3D8-9BFC5F5A1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374" y="1523409"/>
            <a:ext cx="6843509" cy="14198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F25F4E-0AFD-420A-9AB3-B85246210D94}"/>
              </a:ext>
            </a:extLst>
          </p:cNvPr>
          <p:cNvSpPr txBox="1"/>
          <p:nvPr/>
        </p:nvSpPr>
        <p:spPr>
          <a:xfrm>
            <a:off x="1277172" y="983685"/>
            <a:ext cx="5952647" cy="540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APC - adoção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496BD0-9B01-48BA-8E67-B4BB1EBC0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373" y="3832274"/>
            <a:ext cx="4262109" cy="22193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1BAF77-A434-49E2-9644-16BDEBEB0323}"/>
              </a:ext>
            </a:extLst>
          </p:cNvPr>
          <p:cNvSpPr txBox="1"/>
          <p:nvPr/>
        </p:nvSpPr>
        <p:spPr>
          <a:xfrm>
            <a:off x="6029325" y="4895850"/>
            <a:ext cx="3133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2019, Valor médio estimado considerando artigos de brasileiros e estrangeiros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B974F5-D064-4410-BA55-B2FF327E6289}"/>
              </a:ext>
            </a:extLst>
          </p:cNvPr>
          <p:cNvSpPr txBox="1"/>
          <p:nvPr/>
        </p:nvSpPr>
        <p:spPr>
          <a:xfrm>
            <a:off x="8782050" y="5029200"/>
            <a:ext cx="265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= R$ 1380,00</a:t>
            </a:r>
          </a:p>
        </p:txBody>
      </p:sp>
    </p:spTree>
    <p:extLst>
      <p:ext uri="{BB962C8B-B14F-4D97-AF65-F5344CB8AC3E}">
        <p14:creationId xmlns:p14="http://schemas.microsoft.com/office/powerpoint/2010/main" val="271434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383BD1-B4AA-4746-B6E4-D73AE1203F2C}"/>
              </a:ext>
            </a:extLst>
          </p:cNvPr>
          <p:cNvSpPr txBox="1"/>
          <p:nvPr/>
        </p:nvSpPr>
        <p:spPr>
          <a:xfrm>
            <a:off x="1186543" y="642257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Comentários finais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8A36F-E7A4-4F42-B9A6-A83A18966EEA}"/>
              </a:ext>
            </a:extLst>
          </p:cNvPr>
          <p:cNvSpPr txBox="1"/>
          <p:nvPr/>
        </p:nvSpPr>
        <p:spPr>
          <a:xfrm>
            <a:off x="1328057" y="1524000"/>
            <a:ext cx="990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 desempenho dos periódicos SciELO Brasil por citações recebidas é crescente e competitivo internacionalmente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CFABFB-7081-4FFA-88F2-DE0974C70203}"/>
              </a:ext>
            </a:extLst>
          </p:cNvPr>
          <p:cNvSpPr txBox="1"/>
          <p:nvPr/>
        </p:nvSpPr>
        <p:spPr>
          <a:xfrm>
            <a:off x="1328057" y="2569029"/>
            <a:ext cx="10530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 método de avaliação de pesquisas baseado no ranking dos periódicos onde são publicadas por indicadores bibliométricos da produção científica internacional indexada desfavorece o desenvolvimento de periódicos do Brasil de alto impacto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20A23-2138-4434-B41A-72E32DE13EBD}"/>
              </a:ext>
            </a:extLst>
          </p:cNvPr>
          <p:cNvSpPr txBox="1"/>
          <p:nvPr/>
        </p:nvSpPr>
        <p:spPr>
          <a:xfrm>
            <a:off x="1328057" y="4622142"/>
            <a:ext cx="10220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Há um desafio metodológico e tecnológico de prover infraestruturas de publicação de periódicos de qualidade a baixo custo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ED68C-DE04-4272-8209-0DD09A74A476}"/>
              </a:ext>
            </a:extLst>
          </p:cNvPr>
          <p:cNvSpPr txBox="1"/>
          <p:nvPr/>
        </p:nvSpPr>
        <p:spPr>
          <a:xfrm>
            <a:off x="1426029" y="6031077"/>
            <a:ext cx="7293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Muito Obrigado !</a:t>
            </a:r>
          </a:p>
        </p:txBody>
      </p:sp>
    </p:spTree>
    <p:extLst>
      <p:ext uri="{BB962C8B-B14F-4D97-AF65-F5344CB8AC3E}">
        <p14:creationId xmlns:p14="http://schemas.microsoft.com/office/powerpoint/2010/main" val="29927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0299AF-9A0E-45FC-83D4-E7348D2C3CEF}"/>
              </a:ext>
            </a:extLst>
          </p:cNvPr>
          <p:cNvSpPr txBox="1"/>
          <p:nvPr/>
        </p:nvSpPr>
        <p:spPr>
          <a:xfrm>
            <a:off x="266699" y="523875"/>
            <a:ext cx="1071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visibilidade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pt-BR" sz="2400" dirty="0"/>
              <a:t> impacto  dos periódicos e das pesquisas que comunicam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DD0472-43AA-4C36-AB0C-5FAC3B6678BE}"/>
              </a:ext>
            </a:extLst>
          </p:cNvPr>
          <p:cNvSpPr txBox="1"/>
          <p:nvPr/>
        </p:nvSpPr>
        <p:spPr>
          <a:xfrm>
            <a:off x="266699" y="1047095"/>
            <a:ext cx="1216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sustentabilidade é determinante para a visibilidade e impacto dos periódicos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61F22-242D-423A-A15D-83DEB8137B61}"/>
              </a:ext>
            </a:extLst>
          </p:cNvPr>
          <p:cNvSpPr txBox="1"/>
          <p:nvPr/>
        </p:nvSpPr>
        <p:spPr>
          <a:xfrm>
            <a:off x="295275" y="1685925"/>
            <a:ext cx="11601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visibilidade – presença nos índices e sistemas de informação científica</a:t>
            </a:r>
            <a:br>
              <a:rPr lang="pt-BR" sz="2400" dirty="0"/>
            </a:br>
            <a:r>
              <a:rPr lang="pt-BR" sz="2400" dirty="0"/>
              <a:t>                     – disponibilidade sem barreiras de acesso e uso – Acesso Aberto CC0 e CC-BY</a:t>
            </a:r>
            <a:br>
              <a:rPr lang="pt-BR" sz="2400" dirty="0"/>
            </a:br>
            <a:r>
              <a:rPr lang="pt-BR" sz="2400" dirty="0"/>
              <a:t>                     – adoção de Ciência Aberta - amplia e interopera o objetos de comunicação</a:t>
            </a:r>
            <a:br>
              <a:rPr lang="pt-BR" sz="2400" dirty="0"/>
            </a:br>
            <a:r>
              <a:rPr lang="pt-BR" sz="2400" dirty="0"/>
              <a:t>                     – contribui para informar a sociedade – web, redes sociais, </a:t>
            </a:r>
            <a:r>
              <a:rPr lang="pt-BR" sz="2400" dirty="0" err="1"/>
              <a:t>abori</a:t>
            </a:r>
            <a:r>
              <a:rPr lang="pt-BR" sz="2400" dirty="0"/>
              <a:t>, ....</a:t>
            </a:r>
            <a:br>
              <a:rPr lang="pt-BR" sz="2400" dirty="0"/>
            </a:br>
            <a:r>
              <a:rPr lang="pt-BR" sz="2400" dirty="0"/>
              <a:t>                     – tão aberto quanto possível e fechado quando necessário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FFDD1-2F0B-41B3-8FAB-2CBAF5002070}"/>
              </a:ext>
            </a:extLst>
          </p:cNvPr>
          <p:cNvSpPr txBox="1"/>
          <p:nvPr/>
        </p:nvSpPr>
        <p:spPr>
          <a:xfrm>
            <a:off x="266699" y="3712659"/>
            <a:ext cx="11601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sustentabilidade – financeira</a:t>
            </a:r>
            <a:br>
              <a:rPr lang="pt-BR" sz="2400" dirty="0"/>
            </a:br>
            <a:r>
              <a:rPr lang="pt-BR" sz="2400" dirty="0"/>
              <a:t>                               – operacional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A43861-91EF-4E4D-8218-FB6315A01F95}"/>
              </a:ext>
            </a:extLst>
          </p:cNvPr>
          <p:cNvSpPr txBox="1"/>
          <p:nvPr/>
        </p:nvSpPr>
        <p:spPr>
          <a:xfrm>
            <a:off x="295275" y="4843412"/>
            <a:ext cx="11601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SciELO visibilidade e sustentabilidade  – Periódicos SciELO</a:t>
            </a:r>
            <a:br>
              <a:rPr lang="pt-BR" sz="2400" dirty="0"/>
            </a:br>
            <a:r>
              <a:rPr lang="pt-BR" sz="2400" dirty="0"/>
              <a:t>                                                                     – Programa SciELO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FC5A60-5958-4DD6-B2E0-9786B9B85FF1}"/>
              </a:ext>
            </a:extLst>
          </p:cNvPr>
          <p:cNvSpPr txBox="1"/>
          <p:nvPr/>
        </p:nvSpPr>
        <p:spPr>
          <a:xfrm>
            <a:off x="371475" y="6391275"/>
            <a:ext cx="505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2020, CC-BY</a:t>
            </a:r>
          </a:p>
        </p:txBody>
      </p:sp>
    </p:spTree>
    <p:extLst>
      <p:ext uri="{BB962C8B-B14F-4D97-AF65-F5344CB8AC3E}">
        <p14:creationId xmlns:p14="http://schemas.microsoft.com/office/powerpoint/2010/main" val="1004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27E576-6A07-4505-B0FA-799BF1A33EA8}"/>
              </a:ext>
            </a:extLst>
          </p:cNvPr>
          <p:cNvSpPr txBox="1"/>
          <p:nvPr/>
        </p:nvSpPr>
        <p:spPr>
          <a:xfrm>
            <a:off x="947057" y="435429"/>
            <a:ext cx="931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Indexação em índices bibliográficos globais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CCAE14-1FEE-402D-9E91-35175776BC4F}"/>
              </a:ext>
            </a:extLst>
          </p:cNvPr>
          <p:cNvSpPr txBox="1"/>
          <p:nvPr/>
        </p:nvSpPr>
        <p:spPr>
          <a:xfrm>
            <a:off x="990598" y="1262743"/>
            <a:ext cx="8164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100% Google Scholar, 93% com H5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7B0B55-02B6-423C-8B26-2CDCBADB1C29}"/>
              </a:ext>
            </a:extLst>
          </p:cNvPr>
          <p:cNvSpPr txBox="1"/>
          <p:nvPr/>
        </p:nvSpPr>
        <p:spPr>
          <a:xfrm>
            <a:off x="990598" y="1857736"/>
            <a:ext cx="8164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100% </a:t>
            </a:r>
            <a:r>
              <a:rPr lang="pt-BR" sz="2800" dirty="0" err="1"/>
              <a:t>Crossref</a:t>
            </a:r>
            <a:r>
              <a:rPr lang="pt-BR" sz="2800" dirty="0"/>
              <a:t>, DOAJ, SciELO CI/WoS, </a:t>
            </a:r>
            <a:r>
              <a:rPr lang="pt-BR" sz="2800" dirty="0" err="1"/>
              <a:t>Dimensions</a:t>
            </a:r>
            <a:endParaRPr lang="pt-BR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BE69B0-988C-4D71-A1AE-C23524EE3416}"/>
              </a:ext>
            </a:extLst>
          </p:cNvPr>
          <p:cNvSpPr txBox="1"/>
          <p:nvPr/>
        </p:nvSpPr>
        <p:spPr>
          <a:xfrm>
            <a:off x="914399" y="2413642"/>
            <a:ext cx="81642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 77% Scopus</a:t>
            </a:r>
            <a:br>
              <a:rPr lang="pt-BR" sz="2800" dirty="0"/>
            </a:br>
            <a:r>
              <a:rPr lang="pt-BR" sz="2800" dirty="0"/>
              <a:t>          88% Ciências da Vida</a:t>
            </a:r>
            <a:br>
              <a:rPr lang="pt-BR" sz="2800" dirty="0"/>
            </a:br>
            <a:r>
              <a:rPr lang="pt-BR" sz="2800" dirty="0"/>
              <a:t>          83% Ciências Físicas, </a:t>
            </a:r>
            <a:r>
              <a:rPr lang="pt-BR" sz="2800" dirty="0" err="1"/>
              <a:t>Tecs</a:t>
            </a:r>
            <a:r>
              <a:rPr lang="pt-BR" sz="2800" dirty="0"/>
              <a:t>, </a:t>
            </a:r>
            <a:r>
              <a:rPr lang="pt-BR" sz="2800" dirty="0" err="1"/>
              <a:t>Mults</a:t>
            </a:r>
            <a:br>
              <a:rPr lang="pt-BR" sz="2800" dirty="0"/>
            </a:br>
            <a:r>
              <a:rPr lang="pt-BR" sz="2800" dirty="0"/>
              <a:t>          64% Humanidades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6DE096-1029-4ED5-A8B5-20BDF8E6FDDD}"/>
              </a:ext>
            </a:extLst>
          </p:cNvPr>
          <p:cNvSpPr txBox="1"/>
          <p:nvPr/>
        </p:nvSpPr>
        <p:spPr>
          <a:xfrm>
            <a:off x="990598" y="4210262"/>
            <a:ext cx="59772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34% JCR</a:t>
            </a:r>
            <a:br>
              <a:rPr lang="pt-BR" sz="2800" dirty="0"/>
            </a:br>
            <a:r>
              <a:rPr lang="pt-BR" sz="2800" dirty="0"/>
              <a:t>         54% Ciências da Vida</a:t>
            </a:r>
          </a:p>
          <a:p>
            <a:r>
              <a:rPr lang="pt-BR" sz="2800" dirty="0"/>
              <a:t>         48% Ciências Físicas, </a:t>
            </a:r>
            <a:r>
              <a:rPr lang="pt-BR" sz="2800" dirty="0" err="1"/>
              <a:t>Tecs</a:t>
            </a:r>
            <a:r>
              <a:rPr lang="pt-BR" sz="2800" dirty="0"/>
              <a:t>, </a:t>
            </a:r>
            <a:r>
              <a:rPr lang="pt-BR" sz="2800" dirty="0" err="1"/>
              <a:t>Mults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5209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965D14-3478-48B6-BBE0-674B1AC5B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1019175"/>
            <a:ext cx="11710555" cy="24003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5CB7E3-D41E-4217-B94A-EF8E69C22BAD}"/>
              </a:ext>
            </a:extLst>
          </p:cNvPr>
          <p:cNvSpPr txBox="1"/>
          <p:nvPr/>
        </p:nvSpPr>
        <p:spPr>
          <a:xfrm>
            <a:off x="120650" y="204460"/>
            <a:ext cx="1138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SciELO Brasil – acessos médio por ano por origem geográfica, anos 2017-2019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C55F9-2118-4B8E-8BDE-57681ACA9046}"/>
              </a:ext>
            </a:extLst>
          </p:cNvPr>
          <p:cNvSpPr txBox="1"/>
          <p:nvPr/>
        </p:nvSpPr>
        <p:spPr>
          <a:xfrm>
            <a:off x="120650" y="3603171"/>
            <a:ext cx="700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SciELO, Google </a:t>
            </a:r>
            <a:r>
              <a:rPr lang="pt-BR" dirty="0" err="1"/>
              <a:t>Analytics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312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153492-ADF7-4561-8C37-9D8081FCF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" y="2044617"/>
            <a:ext cx="2560320" cy="276262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12BF505-D629-45F5-B6C3-ADA5284CF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10079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1847775-311D-47E0-9672-8928E596E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631" y="2067796"/>
            <a:ext cx="2560320" cy="2716262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2C7798-B49A-4845-B400-2E70F161D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2595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7D22263-AC5D-4194-94CD-8457DF3FB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726" y="2067796"/>
            <a:ext cx="2560320" cy="271626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5AA097-5648-4CD8-BFDC-5CE63BD4F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66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FDA54B1-9029-4BF4-BFD1-0F114886BE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0662" y="2074956"/>
            <a:ext cx="2560320" cy="27019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3BFCFE-3B22-4B36-8DB8-0B39714E1BE2}"/>
              </a:ext>
            </a:extLst>
          </p:cNvPr>
          <p:cNvSpPr txBox="1"/>
          <p:nvPr/>
        </p:nvSpPr>
        <p:spPr>
          <a:xfrm>
            <a:off x="484632" y="521642"/>
            <a:ext cx="2703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CiteScore</a:t>
            </a:r>
            <a:br>
              <a:rPr lang="pt-BR" sz="2400" dirty="0"/>
            </a:br>
            <a:r>
              <a:rPr lang="pt-BR" sz="2400" dirty="0"/>
              <a:t>SciELO CI - Brasil</a:t>
            </a:r>
            <a:br>
              <a:rPr lang="pt-BR" sz="2400" dirty="0"/>
            </a:br>
            <a:r>
              <a:rPr lang="pt-BR" sz="2400" dirty="0"/>
              <a:t>WoS </a:t>
            </a:r>
            <a:r>
              <a:rPr lang="pt-BR" sz="2400" dirty="0" err="1"/>
              <a:t>All</a:t>
            </a:r>
            <a:r>
              <a:rPr lang="pt-BR" sz="2400" dirty="0"/>
              <a:t> </a:t>
            </a:r>
            <a:r>
              <a:rPr lang="pt-BR" sz="2400" dirty="0" err="1"/>
              <a:t>Databases</a:t>
            </a:r>
            <a:endParaRPr lang="pt-BR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1AEB99-6FF0-47BE-BAB5-3B954C3F4635}"/>
              </a:ext>
            </a:extLst>
          </p:cNvPr>
          <p:cNvSpPr txBox="1"/>
          <p:nvPr/>
        </p:nvSpPr>
        <p:spPr>
          <a:xfrm>
            <a:off x="3267857" y="521642"/>
            <a:ext cx="2703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CiteScore</a:t>
            </a:r>
            <a:br>
              <a:rPr lang="pt-BR" sz="2400" dirty="0"/>
            </a:br>
            <a:r>
              <a:rPr lang="pt-BR" sz="2400" dirty="0"/>
              <a:t>SciELO Brasil</a:t>
            </a:r>
            <a:br>
              <a:rPr lang="pt-BR" sz="2400" dirty="0"/>
            </a:br>
            <a:r>
              <a:rPr lang="pt-BR" sz="2400" dirty="0" err="1"/>
              <a:t>Dimensions</a:t>
            </a:r>
            <a:endParaRPr lang="pt-BR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1E05D7-BD2C-400D-9817-45620D480A34}"/>
              </a:ext>
            </a:extLst>
          </p:cNvPr>
          <p:cNvSpPr txBox="1"/>
          <p:nvPr/>
        </p:nvSpPr>
        <p:spPr>
          <a:xfrm>
            <a:off x="6088644" y="521641"/>
            <a:ext cx="2703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CiteScore</a:t>
            </a:r>
            <a:br>
              <a:rPr lang="pt-BR" sz="2400" dirty="0"/>
            </a:br>
            <a:r>
              <a:rPr lang="pt-BR" sz="2400" dirty="0"/>
              <a:t>SciELO</a:t>
            </a:r>
            <a:br>
              <a:rPr lang="pt-BR" sz="2400" dirty="0"/>
            </a:br>
            <a:r>
              <a:rPr lang="pt-BR" sz="2400" dirty="0"/>
              <a:t>Scopus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A62047-2919-4FDD-88AC-10CC245F3E7D}"/>
              </a:ext>
            </a:extLst>
          </p:cNvPr>
          <p:cNvSpPr txBox="1"/>
          <p:nvPr/>
        </p:nvSpPr>
        <p:spPr>
          <a:xfrm>
            <a:off x="8988721" y="521640"/>
            <a:ext cx="2703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H5</a:t>
            </a:r>
            <a:br>
              <a:rPr lang="pt-BR" sz="2400" dirty="0"/>
            </a:br>
            <a:r>
              <a:rPr lang="pt-BR" sz="2400" dirty="0"/>
              <a:t>SciELO</a:t>
            </a:r>
            <a:br>
              <a:rPr lang="pt-BR" sz="2400" dirty="0"/>
            </a:br>
            <a:r>
              <a:rPr lang="pt-BR" sz="2400" dirty="0"/>
              <a:t>Google Scholar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6AB504-C5DA-4271-931A-5AAAB11D5C6F}"/>
              </a:ext>
            </a:extLst>
          </p:cNvPr>
          <p:cNvCxnSpPr>
            <a:cxnSpLocks/>
          </p:cNvCxnSpPr>
          <p:nvPr/>
        </p:nvCxnSpPr>
        <p:spPr>
          <a:xfrm flipV="1">
            <a:off x="914400" y="2231571"/>
            <a:ext cx="1872343" cy="2394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C8F477-1B19-4312-9A31-D23305861081}"/>
              </a:ext>
            </a:extLst>
          </p:cNvPr>
          <p:cNvCxnSpPr>
            <a:cxnSpLocks/>
          </p:cNvCxnSpPr>
          <p:nvPr/>
        </p:nvCxnSpPr>
        <p:spPr>
          <a:xfrm flipV="1">
            <a:off x="1023257" y="2351315"/>
            <a:ext cx="1921130" cy="457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93A01-9204-4113-B272-FFE3A4E3A7E6}"/>
              </a:ext>
            </a:extLst>
          </p:cNvPr>
          <p:cNvCxnSpPr>
            <a:cxnSpLocks/>
          </p:cNvCxnSpPr>
          <p:nvPr/>
        </p:nvCxnSpPr>
        <p:spPr>
          <a:xfrm flipV="1">
            <a:off x="1066800" y="3116349"/>
            <a:ext cx="1877587" cy="2255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7DF62D-B2D2-4747-8A6B-48EA5B0DBD12}"/>
              </a:ext>
            </a:extLst>
          </p:cNvPr>
          <p:cNvCxnSpPr>
            <a:cxnSpLocks/>
          </p:cNvCxnSpPr>
          <p:nvPr/>
        </p:nvCxnSpPr>
        <p:spPr>
          <a:xfrm flipV="1">
            <a:off x="3777342" y="2296883"/>
            <a:ext cx="1872343" cy="2394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FC2E73-63CE-4DE2-BC43-4E392A5E35A7}"/>
              </a:ext>
            </a:extLst>
          </p:cNvPr>
          <p:cNvCxnSpPr>
            <a:cxnSpLocks/>
          </p:cNvCxnSpPr>
          <p:nvPr/>
        </p:nvCxnSpPr>
        <p:spPr>
          <a:xfrm flipV="1">
            <a:off x="3886199" y="2416627"/>
            <a:ext cx="1921130" cy="457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9F37D8-2C60-4BA4-8285-F13251FDB2EF}"/>
              </a:ext>
            </a:extLst>
          </p:cNvPr>
          <p:cNvCxnSpPr>
            <a:cxnSpLocks/>
          </p:cNvCxnSpPr>
          <p:nvPr/>
        </p:nvCxnSpPr>
        <p:spPr>
          <a:xfrm flipV="1">
            <a:off x="3929742" y="3219651"/>
            <a:ext cx="1877160" cy="1875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B8E7723-AF7F-4A09-9621-CBFB4D58BD2F}"/>
              </a:ext>
            </a:extLst>
          </p:cNvPr>
          <p:cNvCxnSpPr>
            <a:cxnSpLocks/>
          </p:cNvCxnSpPr>
          <p:nvPr/>
        </p:nvCxnSpPr>
        <p:spPr>
          <a:xfrm flipV="1">
            <a:off x="6520540" y="2318656"/>
            <a:ext cx="1872343" cy="2394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B804D8-6B18-4232-AFED-74FD10F294D7}"/>
              </a:ext>
            </a:extLst>
          </p:cNvPr>
          <p:cNvCxnSpPr>
            <a:cxnSpLocks/>
          </p:cNvCxnSpPr>
          <p:nvPr/>
        </p:nvCxnSpPr>
        <p:spPr>
          <a:xfrm flipV="1">
            <a:off x="6612579" y="2329542"/>
            <a:ext cx="1921130" cy="457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E9C44D0-175B-4D17-A024-F8301742579B}"/>
              </a:ext>
            </a:extLst>
          </p:cNvPr>
          <p:cNvCxnSpPr>
            <a:cxnSpLocks/>
          </p:cNvCxnSpPr>
          <p:nvPr/>
        </p:nvCxnSpPr>
        <p:spPr>
          <a:xfrm flipV="1">
            <a:off x="6672940" y="3313440"/>
            <a:ext cx="1860769" cy="1155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CF2BDF-2902-44EF-A16B-EF3001D02243}"/>
              </a:ext>
            </a:extLst>
          </p:cNvPr>
          <p:cNvCxnSpPr>
            <a:cxnSpLocks/>
          </p:cNvCxnSpPr>
          <p:nvPr/>
        </p:nvCxnSpPr>
        <p:spPr>
          <a:xfrm flipV="1">
            <a:off x="9405252" y="2612574"/>
            <a:ext cx="1871655" cy="1197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B3171C6-1DA5-492B-949E-3B509A3701BC}"/>
              </a:ext>
            </a:extLst>
          </p:cNvPr>
          <p:cNvCxnSpPr>
            <a:cxnSpLocks/>
          </p:cNvCxnSpPr>
          <p:nvPr/>
        </p:nvCxnSpPr>
        <p:spPr>
          <a:xfrm flipV="1">
            <a:off x="9557652" y="2786741"/>
            <a:ext cx="2003845" cy="2378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D345064-5193-46C8-B2A0-006A0F825C88}"/>
              </a:ext>
            </a:extLst>
          </p:cNvPr>
          <p:cNvCxnSpPr>
            <a:cxnSpLocks/>
          </p:cNvCxnSpPr>
          <p:nvPr/>
        </p:nvCxnSpPr>
        <p:spPr>
          <a:xfrm flipV="1">
            <a:off x="9683910" y="2873826"/>
            <a:ext cx="1877587" cy="2255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3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EC104B-602C-452A-BA53-864BDC87E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9023"/>
            <a:ext cx="10905066" cy="30399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60D720-8712-4A0F-A730-CA6ED0E72AFD}"/>
              </a:ext>
            </a:extLst>
          </p:cNvPr>
          <p:cNvSpPr txBox="1"/>
          <p:nvPr/>
        </p:nvSpPr>
        <p:spPr>
          <a:xfrm>
            <a:off x="643467" y="863029"/>
            <a:ext cx="10905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SciELO Brasil no Scopus – indicador de SNIP 2019 de países selecionados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02B343-DF34-4915-9ECB-2D75FBEF4760}"/>
              </a:ext>
            </a:extLst>
          </p:cNvPr>
          <p:cNvSpPr txBox="1"/>
          <p:nvPr/>
        </p:nvSpPr>
        <p:spPr>
          <a:xfrm>
            <a:off x="643467" y="5054885"/>
            <a:ext cx="861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 Scopus,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2985FC-435A-4701-BF1A-8D6D902E9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249" y="160219"/>
            <a:ext cx="7899873" cy="16428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6675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DD7001-0C6E-4215-ABCD-513A431C3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026" y="838682"/>
            <a:ext cx="8621014" cy="51806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8D4389-C7FE-4CA0-B68E-D133E880891B}"/>
              </a:ext>
            </a:extLst>
          </p:cNvPr>
          <p:cNvSpPr txBox="1"/>
          <p:nvPr/>
        </p:nvSpPr>
        <p:spPr>
          <a:xfrm>
            <a:off x="1478026" y="314960"/>
            <a:ext cx="862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Scopus 2019, </a:t>
            </a:r>
            <a:r>
              <a:rPr lang="pt-BR" dirty="0" err="1"/>
              <a:t>CiteScore</a:t>
            </a:r>
            <a:r>
              <a:rPr lang="pt-BR" dirty="0"/>
              <a:t> South Korea x </a:t>
            </a:r>
            <a:r>
              <a:rPr lang="pt-BR" dirty="0" err="1"/>
              <a:t>Brazil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5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879715-1943-4CD7-AB2D-D3E42E521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746" y="1066545"/>
            <a:ext cx="8834374" cy="53088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0336BE-BE18-4ED3-8AC2-3BDCE7CBA809}"/>
              </a:ext>
            </a:extLst>
          </p:cNvPr>
          <p:cNvSpPr txBox="1"/>
          <p:nvPr/>
        </p:nvSpPr>
        <p:spPr>
          <a:xfrm>
            <a:off x="1061466" y="558800"/>
            <a:ext cx="862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Scopus 2019, </a:t>
            </a:r>
            <a:r>
              <a:rPr lang="pt-BR" dirty="0" err="1"/>
              <a:t>CiteScore</a:t>
            </a:r>
            <a:r>
              <a:rPr lang="pt-BR" dirty="0"/>
              <a:t> China x </a:t>
            </a:r>
            <a:r>
              <a:rPr lang="pt-BR" dirty="0" err="1"/>
              <a:t>Brazil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93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E03B63-4D98-4C0E-9D13-735E544CE281}"/>
              </a:ext>
            </a:extLst>
          </p:cNvPr>
          <p:cNvSpPr txBox="1"/>
          <p:nvPr/>
        </p:nvSpPr>
        <p:spPr>
          <a:xfrm>
            <a:off x="1228723" y="272741"/>
            <a:ext cx="1171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Periódicos SciELO Brasil - Sustentabilidade financeira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9DB1F-269C-4243-B6EA-FDA3B06302FE}"/>
              </a:ext>
            </a:extLst>
          </p:cNvPr>
          <p:cNvSpPr txBox="1"/>
          <p:nvPr/>
        </p:nvSpPr>
        <p:spPr>
          <a:xfrm>
            <a:off x="1228723" y="1029417"/>
            <a:ext cx="1002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Mix de fonte de financiamento dos periódicos por fonte e % de financiamento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AB40E8-62D7-478B-A7C9-6196B1473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99" y="1601427"/>
            <a:ext cx="9624963" cy="33610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6642E8-B0A6-4A04-AB70-9629D104FA73}"/>
              </a:ext>
            </a:extLst>
          </p:cNvPr>
          <p:cNvSpPr txBox="1"/>
          <p:nvPr/>
        </p:nvSpPr>
        <p:spPr>
          <a:xfrm>
            <a:off x="238123" y="6546357"/>
            <a:ext cx="5233505" cy="365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SciELO, consulta aos editores novembro 2019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7C751FFF-E941-4CDF-99DA-29E29E7A814C}"/>
              </a:ext>
            </a:extLst>
          </p:cNvPr>
          <p:cNvSpPr/>
          <p:nvPr/>
        </p:nvSpPr>
        <p:spPr>
          <a:xfrm>
            <a:off x="11125199" y="2657475"/>
            <a:ext cx="676275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CC0E3EB6-6F56-4D09-A4FD-6778039C858F}"/>
              </a:ext>
            </a:extLst>
          </p:cNvPr>
          <p:cNvSpPr/>
          <p:nvPr/>
        </p:nvSpPr>
        <p:spPr>
          <a:xfrm>
            <a:off x="11125198" y="3047883"/>
            <a:ext cx="676275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8BD050D8-3AA5-4E96-A740-6E8307DDE844}"/>
              </a:ext>
            </a:extLst>
          </p:cNvPr>
          <p:cNvSpPr/>
          <p:nvPr/>
        </p:nvSpPr>
        <p:spPr>
          <a:xfrm>
            <a:off x="11125197" y="3438291"/>
            <a:ext cx="676275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E00F7AB6-AC82-4B09-9414-F3A866EE7405}"/>
              </a:ext>
            </a:extLst>
          </p:cNvPr>
          <p:cNvSpPr/>
          <p:nvPr/>
        </p:nvSpPr>
        <p:spPr>
          <a:xfrm>
            <a:off x="11125197" y="3828699"/>
            <a:ext cx="676275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95E27B7B-AA2C-42BC-896F-7AF485588373}"/>
              </a:ext>
            </a:extLst>
          </p:cNvPr>
          <p:cNvSpPr/>
          <p:nvPr/>
        </p:nvSpPr>
        <p:spPr>
          <a:xfrm>
            <a:off x="3886200" y="5192465"/>
            <a:ext cx="485775" cy="561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BB3A4DD2-6A44-4CAB-A4B0-44DCA21B7A66}"/>
              </a:ext>
            </a:extLst>
          </p:cNvPr>
          <p:cNvSpPr/>
          <p:nvPr/>
        </p:nvSpPr>
        <p:spPr>
          <a:xfrm>
            <a:off x="5228740" y="5192465"/>
            <a:ext cx="485775" cy="561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32159FB5-DB2D-4E89-A8FC-D9C40216F579}"/>
              </a:ext>
            </a:extLst>
          </p:cNvPr>
          <p:cNvSpPr/>
          <p:nvPr/>
        </p:nvSpPr>
        <p:spPr>
          <a:xfrm>
            <a:off x="6600825" y="5192464"/>
            <a:ext cx="485775" cy="561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B9211A7B-FB8C-42AC-A815-7D593C754128}"/>
              </a:ext>
            </a:extLst>
          </p:cNvPr>
          <p:cNvSpPr/>
          <p:nvPr/>
        </p:nvSpPr>
        <p:spPr>
          <a:xfrm>
            <a:off x="7820027" y="5192464"/>
            <a:ext cx="485775" cy="561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0" grpId="0" animBg="1"/>
      <p:bldP spid="6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468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Abel Packer</dc:creator>
  <cp:lastModifiedBy>Abel Packer</cp:lastModifiedBy>
  <cp:revision>41</cp:revision>
  <dcterms:created xsi:type="dcterms:W3CDTF">2020-12-10T10:56:05Z</dcterms:created>
  <dcterms:modified xsi:type="dcterms:W3CDTF">2020-12-15T18:17:05Z</dcterms:modified>
</cp:coreProperties>
</file>