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7" r:id="rId3"/>
    <p:sldId id="262" r:id="rId4"/>
    <p:sldId id="277" r:id="rId5"/>
    <p:sldId id="300" r:id="rId6"/>
    <p:sldId id="298" r:id="rId7"/>
    <p:sldId id="286" r:id="rId8"/>
    <p:sldId id="288" r:id="rId9"/>
    <p:sldId id="295" r:id="rId10"/>
    <p:sldId id="269" r:id="rId11"/>
    <p:sldId id="299" r:id="rId12"/>
    <p:sldId id="276" r:id="rId13"/>
    <p:sldId id="283" r:id="rId14"/>
    <p:sldId id="285" r:id="rId15"/>
    <p:sldId id="29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57" d="100"/>
          <a:sy n="57" d="100"/>
        </p:scale>
        <p:origin x="6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08112-6AC1-477F-9B42-79B314E1A8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EE2EAB-020F-43A5-9836-77C9CDCABA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419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FFF09E-12B3-4501-BECE-38D37E1B0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0B83-ABAA-4109-998C-5E1CB97D72F9}" type="datetimeFigureOut">
              <a:rPr lang="es-419" smtClean="0"/>
              <a:t>15/12/2020</a:t>
            </a:fld>
            <a:endParaRPr lang="es-419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1F0B1-99D1-4B5F-B996-8B8A6668B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9362FF-F642-4E99-AB38-414AB7B47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D8288-D978-40CC-B46F-EF2EE174A68D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64341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B9042-E03E-43E4-A909-3D7EF31CC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BBD8BD-0D53-4149-8179-62DC90D433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66EAB6-A77B-42D7-880A-6BF962A98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0B83-ABAA-4109-998C-5E1CB97D72F9}" type="datetimeFigureOut">
              <a:rPr lang="es-419" smtClean="0"/>
              <a:t>15/12/2020</a:t>
            </a:fld>
            <a:endParaRPr lang="es-419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76FF8F-783C-4DEA-BDDF-34F959242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3E7636-D205-4BE5-A20E-BDF36EC5F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D8288-D978-40CC-B46F-EF2EE174A68D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466118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B88B3C-29B3-4177-9182-482BC4AE36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EC435E-9C8C-4D5B-BA1E-5CCF4E051E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B8ED5-1F8F-45C2-88E4-87A5DE375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0B83-ABAA-4109-998C-5E1CB97D72F9}" type="datetimeFigureOut">
              <a:rPr lang="es-419" smtClean="0"/>
              <a:t>15/12/2020</a:t>
            </a:fld>
            <a:endParaRPr lang="es-419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57AFA-73CD-41DC-82F3-BF90A1EF7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6BFE6E-27FD-4052-9808-5187C1AFB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D8288-D978-40CC-B46F-EF2EE174A68D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028656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28532-2FB8-4CCF-B157-636E28186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645F5-728D-44DF-90EE-5F04B17D9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9A753-F86A-4E83-9A81-83FD001B6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0B83-ABAA-4109-998C-5E1CB97D72F9}" type="datetimeFigureOut">
              <a:rPr lang="es-419" smtClean="0"/>
              <a:t>15/12/2020</a:t>
            </a:fld>
            <a:endParaRPr lang="es-419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0310F-5535-4D1F-AF8B-130F0FBFC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CE3DED-B007-4080-8824-5EADC0D6E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D8288-D978-40CC-B46F-EF2EE174A68D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682631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3041F-BA8E-4841-A430-43F83333B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7FF7FA-3ACA-4ABF-94C7-B2344C5CA1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311F8-E980-45E2-BF27-B13C55A6F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0B83-ABAA-4109-998C-5E1CB97D72F9}" type="datetimeFigureOut">
              <a:rPr lang="es-419" smtClean="0"/>
              <a:t>15/12/2020</a:t>
            </a:fld>
            <a:endParaRPr lang="es-419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C72E4-3CB3-46D4-895C-E1A6771BA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896BF7-7DFA-4A3C-A434-4F79CC53D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D8288-D978-40CC-B46F-EF2EE174A68D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331908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00438-543C-4CCF-BEBE-EEFC8EC14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D1733-4AFA-4F08-BEF3-1A9B274D07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BA7BF5-F2D8-42ED-89CB-4ABAC381A4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3CE92F-4ABC-44A7-8786-F23C342C7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0B83-ABAA-4109-998C-5E1CB97D72F9}" type="datetimeFigureOut">
              <a:rPr lang="es-419" smtClean="0"/>
              <a:t>15/12/2020</a:t>
            </a:fld>
            <a:endParaRPr lang="es-419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624DE1-2713-457F-9241-AABBAAC9A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CFF6A1-C5DA-4F8A-BDE3-13A46B080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D8288-D978-40CC-B46F-EF2EE174A68D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186752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B959E-FC6D-4555-9C43-D4037A421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C856AC-2654-4FDD-AF99-DC11FD2F5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5C0D14-7CD5-4BD5-81A2-DF1393DAEF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D5109D-B59D-4F87-A40B-B07F96E9BF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66E660-6F2F-48F7-8B8A-85D6C1B16F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FC2135-2CDD-4B2C-B02B-04D74F24E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0B83-ABAA-4109-998C-5E1CB97D72F9}" type="datetimeFigureOut">
              <a:rPr lang="es-419" smtClean="0"/>
              <a:t>15/12/2020</a:t>
            </a:fld>
            <a:endParaRPr lang="es-419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475F9F-502C-4F95-AB61-75CA92015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CFF4FA-753A-4046-A8A2-450F03C8D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D8288-D978-40CC-B46F-EF2EE174A68D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295602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D8FA1-6617-4BBF-BB43-2DFC54F68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E0B582-3A16-4F44-969A-277924D12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0B83-ABAA-4109-998C-5E1CB97D72F9}" type="datetimeFigureOut">
              <a:rPr lang="es-419" smtClean="0"/>
              <a:t>15/12/2020</a:t>
            </a:fld>
            <a:endParaRPr lang="es-419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04BA03-BCF1-4692-A856-A6C658BCC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9282BA-C2EE-4096-A88C-AAF5262BA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D8288-D978-40CC-B46F-EF2EE174A68D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999370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C9049E-21D5-45C4-A240-FFDD7F461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0B83-ABAA-4109-998C-5E1CB97D72F9}" type="datetimeFigureOut">
              <a:rPr lang="es-419" smtClean="0"/>
              <a:t>15/12/2020</a:t>
            </a:fld>
            <a:endParaRPr lang="es-419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719F77-A39F-4AF0-B2D4-F59D5CC8F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840F46-DB1E-4C8C-92C6-62B5AED6E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D8288-D978-40CC-B46F-EF2EE174A68D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953083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42744-A8E4-4E5D-9591-3EEAEA8E5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B29E1-B829-4B15-BAAF-335D7005B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1BB005-088F-4DDD-BE2B-60354BBA97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E081B4-5F31-4639-91A1-A722F0F33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0B83-ABAA-4109-998C-5E1CB97D72F9}" type="datetimeFigureOut">
              <a:rPr lang="es-419" smtClean="0"/>
              <a:t>15/12/2020</a:t>
            </a:fld>
            <a:endParaRPr lang="es-419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865924-636B-4DAB-AE81-507EA5C3A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DC3009-A17D-4B57-8C12-BAD258F50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D8288-D978-40CC-B46F-EF2EE174A68D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183440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560E8-E4A2-4517-B359-7850DC871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15CB3D-B362-406D-84B2-27CEA7D15C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70895D-8706-4688-BF51-300F41D330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13F8C7-C3BD-46AC-B047-1DF429F4F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0B83-ABAA-4109-998C-5E1CB97D72F9}" type="datetimeFigureOut">
              <a:rPr lang="es-419" smtClean="0"/>
              <a:t>15/12/2020</a:t>
            </a:fld>
            <a:endParaRPr lang="es-419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2E381D-B199-4DD7-8D6C-71F454AB8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7D59EC-EA3E-4CEA-B3E3-F6755ABD0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D8288-D978-40CC-B46F-EF2EE174A68D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9646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94BBED-24A9-44AB-BF5B-19C0AA173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6F4FE7-89D9-4440-83D6-299E528CEC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013C3-5312-4738-9B63-A358D7E34E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B0B83-ABAA-4109-998C-5E1CB97D72F9}" type="datetimeFigureOut">
              <a:rPr lang="es-419" smtClean="0"/>
              <a:t>15/12/2020</a:t>
            </a:fld>
            <a:endParaRPr lang="es-419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FDC16-51BB-4172-80EF-25B5FBE96E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F8124-29C8-491A-9366-4A9E59CF27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D8288-D978-40CC-B46F-EF2EE174A68D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516648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DA002B0-C388-4DCA-BEA9-2F806E83FC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57638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81CE3D4-D30F-44CE-B6E1-2585504A1E5D}"/>
              </a:ext>
            </a:extLst>
          </p:cNvPr>
          <p:cNvSpPr txBox="1"/>
          <p:nvPr/>
        </p:nvSpPr>
        <p:spPr>
          <a:xfrm>
            <a:off x="485775" y="2702957"/>
            <a:ext cx="11534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O Estado de avanço do Programa SciELO</a:t>
            </a:r>
            <a:r>
              <a:rPr lang="pt-BR" sz="2400" dirty="0"/>
              <a:t>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98A45D-2EAF-4290-88EB-C11EEC098CBB}"/>
              </a:ext>
            </a:extLst>
          </p:cNvPr>
          <p:cNvSpPr txBox="1"/>
          <p:nvPr/>
        </p:nvSpPr>
        <p:spPr>
          <a:xfrm>
            <a:off x="485775" y="3367861"/>
            <a:ext cx="89439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Abel L Packer</a:t>
            </a:r>
            <a:br>
              <a:rPr lang="pt-BR" dirty="0"/>
            </a:br>
            <a:r>
              <a:rPr lang="pt-BR" dirty="0"/>
              <a:t>Diretor do Programa SciELO / FAPESP</a:t>
            </a:r>
            <a:br>
              <a:rPr lang="pt-BR" dirty="0"/>
            </a:br>
            <a:r>
              <a:rPr lang="pt-BR" dirty="0"/>
              <a:t>Coordenador de Projetos da FAPUNIFESP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08A96F-C4FA-4831-A4D6-59D238F5551B}"/>
              </a:ext>
            </a:extLst>
          </p:cNvPr>
          <p:cNvSpPr txBox="1"/>
          <p:nvPr/>
        </p:nvSpPr>
        <p:spPr>
          <a:xfrm>
            <a:off x="371475" y="6391275"/>
            <a:ext cx="5057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Abel L Packer, 11 dezembro 2020, CC-BY</a:t>
            </a:r>
          </a:p>
        </p:txBody>
      </p:sp>
    </p:spTree>
    <p:extLst>
      <p:ext uri="{BB962C8B-B14F-4D97-AF65-F5344CB8AC3E}">
        <p14:creationId xmlns:p14="http://schemas.microsoft.com/office/powerpoint/2010/main" val="1213274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6C31C5C-D81B-4577-A8BD-C1CB9CB6849B}"/>
              </a:ext>
            </a:extLst>
          </p:cNvPr>
          <p:cNvSpPr txBox="1"/>
          <p:nvPr/>
        </p:nvSpPr>
        <p:spPr>
          <a:xfrm>
            <a:off x="693800" y="132924"/>
            <a:ext cx="9536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SciELO Brasil – evolução do H5 do Google Scholar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548E05-54EA-428A-B6F9-41FE9F960844}"/>
              </a:ext>
            </a:extLst>
          </p:cNvPr>
          <p:cNvSpPr txBox="1"/>
          <p:nvPr/>
        </p:nvSpPr>
        <p:spPr>
          <a:xfrm>
            <a:off x="693800" y="6248400"/>
            <a:ext cx="540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SciELO, Google Scholar, 2020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C52C484-AB9F-4BE4-9763-9516D83CDF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799" y="870965"/>
            <a:ext cx="8707375" cy="523253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D773588-D498-463C-8381-E2AA2AFA6826}"/>
              </a:ext>
            </a:extLst>
          </p:cNvPr>
          <p:cNvSpPr txBox="1"/>
          <p:nvPr/>
        </p:nvSpPr>
        <p:spPr>
          <a:xfrm>
            <a:off x="8715375" y="6555799"/>
            <a:ext cx="34766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Abel L Packer, 11 dezembro 2020, CC-BY</a:t>
            </a:r>
          </a:p>
        </p:txBody>
      </p:sp>
    </p:spTree>
    <p:extLst>
      <p:ext uri="{BB962C8B-B14F-4D97-AF65-F5344CB8AC3E}">
        <p14:creationId xmlns:p14="http://schemas.microsoft.com/office/powerpoint/2010/main" val="4076794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91483E-A4FA-4441-BFAF-2182E34653E7}"/>
              </a:ext>
            </a:extLst>
          </p:cNvPr>
          <p:cNvSpPr txBox="1"/>
          <p:nvPr/>
        </p:nvSpPr>
        <p:spPr>
          <a:xfrm>
            <a:off x="647700" y="215428"/>
            <a:ext cx="8467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Sustentabilidade financeira - aproximações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FD93B0-D0FD-4289-A86A-B286E9B720BC}"/>
              </a:ext>
            </a:extLst>
          </p:cNvPr>
          <p:cNvSpPr txBox="1"/>
          <p:nvPr/>
        </p:nvSpPr>
        <p:spPr>
          <a:xfrm>
            <a:off x="647700" y="841206"/>
            <a:ext cx="80105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mix de financiamento dos periódicos</a:t>
            </a:r>
            <a:br>
              <a:rPr lang="pt-BR" sz="2800" dirty="0"/>
            </a:br>
            <a:r>
              <a:rPr lang="pt-BR" sz="2800" dirty="0"/>
              <a:t>- 35% financiado em 100% por uma fonte</a:t>
            </a:r>
            <a:br>
              <a:rPr lang="pt-BR" sz="2800" dirty="0"/>
            </a:br>
            <a:r>
              <a:rPr lang="pt-BR" sz="2800" dirty="0"/>
              <a:t>- 26% financiado em 75% por uma fonte</a:t>
            </a:r>
            <a:br>
              <a:rPr lang="pt-BR" sz="2800" dirty="0"/>
            </a:br>
            <a:r>
              <a:rPr lang="pt-BR" sz="2800" dirty="0"/>
              <a:t>- 37% financiado em 50% por uma fonte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B01DA1-7812-4A1C-AE9D-22BD09DAC819}"/>
              </a:ext>
            </a:extLst>
          </p:cNvPr>
          <p:cNvSpPr txBox="1"/>
          <p:nvPr/>
        </p:nvSpPr>
        <p:spPr>
          <a:xfrm>
            <a:off x="647700" y="2657088"/>
            <a:ext cx="11220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- 58% concorda que as condições de financiamento são boas ou razoáveis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E4BEFE-C56B-4E33-8CA8-18C7DBD619DC}"/>
              </a:ext>
            </a:extLst>
          </p:cNvPr>
          <p:cNvSpPr txBox="1"/>
          <p:nvPr/>
        </p:nvSpPr>
        <p:spPr>
          <a:xfrm>
            <a:off x="647700" y="3866807"/>
            <a:ext cx="112204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APC</a:t>
            </a:r>
            <a:br>
              <a:rPr lang="pt-BR" sz="2800" dirty="0"/>
            </a:br>
            <a:r>
              <a:rPr lang="pt-BR" sz="2800" dirty="0"/>
              <a:t>- 60% não cobra e não pretende cobrar</a:t>
            </a:r>
          </a:p>
          <a:p>
            <a:r>
              <a:rPr lang="pt-BR" sz="2800" dirty="0"/>
              <a:t>- 11% não cobra mas pretende cobrar</a:t>
            </a:r>
            <a:br>
              <a:rPr lang="pt-BR" sz="2800" dirty="0"/>
            </a:br>
            <a:r>
              <a:rPr lang="pt-BR" sz="2800" dirty="0"/>
              <a:t>- 29% cobra</a:t>
            </a:r>
            <a:br>
              <a:rPr lang="pt-BR" sz="2800" dirty="0"/>
            </a:br>
            <a:r>
              <a:rPr lang="pt-BR" sz="2800" dirty="0"/>
              <a:t>   - R$ 1.380,00 média estimada do APC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BCD1AF-1DBC-4DF0-9D30-9F4A95A5D2A3}"/>
              </a:ext>
            </a:extLst>
          </p:cNvPr>
          <p:cNvSpPr txBox="1"/>
          <p:nvPr/>
        </p:nvSpPr>
        <p:spPr>
          <a:xfrm>
            <a:off x="800100" y="6423481"/>
            <a:ext cx="88487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Fontes: consultas aos periódicos, novembro 2019 e 1º semestre 2020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5CFA08-E9C1-4176-B50B-A4DB252DFEB6}"/>
              </a:ext>
            </a:extLst>
          </p:cNvPr>
          <p:cNvSpPr txBox="1"/>
          <p:nvPr/>
        </p:nvSpPr>
        <p:spPr>
          <a:xfrm>
            <a:off x="647700" y="3252088"/>
            <a:ext cx="11220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- Custo estimado por artigo – mediana R$ 1.000,00, média ~R$ 1.600,00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2C6919-9A44-4DB5-90E7-E46FFA02C223}"/>
              </a:ext>
            </a:extLst>
          </p:cNvPr>
          <p:cNvSpPr txBox="1"/>
          <p:nvPr/>
        </p:nvSpPr>
        <p:spPr>
          <a:xfrm>
            <a:off x="8658225" y="6519446"/>
            <a:ext cx="34766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Abel L Packer, 11 dezembro 2020, CC-BY</a:t>
            </a:r>
          </a:p>
        </p:txBody>
      </p:sp>
    </p:spTree>
    <p:extLst>
      <p:ext uri="{BB962C8B-B14F-4D97-AF65-F5344CB8AC3E}">
        <p14:creationId xmlns:p14="http://schemas.microsoft.com/office/powerpoint/2010/main" val="73717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4B99D27-C98A-49AE-AC4A-0525A8AF09B0}"/>
              </a:ext>
            </a:extLst>
          </p:cNvPr>
          <p:cNvSpPr/>
          <p:nvPr/>
        </p:nvSpPr>
        <p:spPr>
          <a:xfrm>
            <a:off x="220134" y="4752987"/>
            <a:ext cx="3019424" cy="8001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1997-2013</a:t>
            </a:r>
            <a:endParaRPr lang="pt-BR" sz="3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F744E0-8030-43F5-BA73-613CC5FA9D3B}"/>
              </a:ext>
            </a:extLst>
          </p:cNvPr>
          <p:cNvSpPr/>
          <p:nvPr/>
        </p:nvSpPr>
        <p:spPr>
          <a:xfrm>
            <a:off x="220133" y="3155950"/>
            <a:ext cx="3048000" cy="8001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2013</a:t>
            </a:r>
            <a:r>
              <a:rPr lang="pt-BR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-2017</a:t>
            </a:r>
            <a:endParaRPr lang="pt-BR" sz="36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39A01D-7065-40A2-B392-12676707E021}"/>
              </a:ext>
            </a:extLst>
          </p:cNvPr>
          <p:cNvSpPr/>
          <p:nvPr/>
        </p:nvSpPr>
        <p:spPr>
          <a:xfrm>
            <a:off x="220133" y="1383233"/>
            <a:ext cx="3048000" cy="8001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2018</a:t>
            </a:r>
            <a:r>
              <a:rPr lang="pt-BR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-2023</a:t>
            </a:r>
            <a:endParaRPr lang="pt-BR" sz="3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40908D-AD8D-449A-9C89-3B3640D2BD21}"/>
              </a:ext>
            </a:extLst>
          </p:cNvPr>
          <p:cNvSpPr txBox="1"/>
          <p:nvPr/>
        </p:nvSpPr>
        <p:spPr>
          <a:xfrm>
            <a:off x="3611033" y="4752987"/>
            <a:ext cx="84010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formação da coleção núcleo de periódicos de qualidade do Brasi</a:t>
            </a:r>
            <a:r>
              <a:rPr lang="pt-BR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br>
              <a:rPr lang="pt-BR" sz="2000" dirty="0"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  modelo SciELO de Publicaçã</a:t>
            </a:r>
            <a:r>
              <a:rPr lang="pt-BR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o: online, acesso aberto, escala, estado da arte </a:t>
            </a:r>
            <a:endParaRPr lang="pt-BR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  -  </a:t>
            </a:r>
            <a:r>
              <a:rPr lang="pt-BR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transição da publicação em papel para a digital</a:t>
            </a:r>
            <a:endParaRPr lang="pt-BR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 -  aperfeiçoamento das capacidades de produção de periódicos de qualidade</a:t>
            </a:r>
            <a:endParaRPr lang="en-U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4B4E0DE-4E91-47C0-9189-7DD15C29A522}"/>
              </a:ext>
            </a:extLst>
          </p:cNvPr>
          <p:cNvSpPr txBox="1"/>
          <p:nvPr/>
        </p:nvSpPr>
        <p:spPr>
          <a:xfrm>
            <a:off x="3598332" y="3066535"/>
            <a:ext cx="85936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centralidade na publicação digital</a:t>
            </a:r>
            <a:b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- gestão online de manuscritos</a:t>
            </a:r>
            <a:b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- a estruturação dos textos completos em XML – padrão JATS</a:t>
            </a:r>
            <a:b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- publicação contínua dos artigos logo após serem aprovados/editados</a:t>
            </a:r>
            <a:endParaRPr lang="pt-BR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14C069-C862-4BA2-99B3-3C4A43F23864}"/>
              </a:ext>
            </a:extLst>
          </p:cNvPr>
          <p:cNvSpPr txBox="1"/>
          <p:nvPr/>
        </p:nvSpPr>
        <p:spPr>
          <a:xfrm>
            <a:off x="3598332" y="1274244"/>
            <a:ext cx="821266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transição em curso para ciência aberta – visibilidade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- SciELO Preprints – preprints como início do fluxo de comunicação</a:t>
            </a:r>
            <a:b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- </a:t>
            </a:r>
            <a:r>
              <a:rPr lang="pt-B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Peer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review – opções de abertura da avaliação de manuscritos</a:t>
            </a:r>
            <a:b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- SciELO Data – citação e referenciamento de dados, códigos, ...</a:t>
            </a:r>
            <a:b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- Interoperabilidade – artigos, autores, instituições, referências, ..... </a:t>
            </a:r>
            <a:endParaRPr lang="pt-BR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0231D5-DF9B-41CF-AA3F-275E61B4A687}"/>
              </a:ext>
            </a:extLst>
          </p:cNvPr>
          <p:cNvSpPr txBox="1"/>
          <p:nvPr/>
        </p:nvSpPr>
        <p:spPr>
          <a:xfrm>
            <a:off x="220133" y="364880"/>
            <a:ext cx="11497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Programa SciELO – evolução em linha com o estado da arte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DD95E9-4828-45AF-A181-65B8985D9BA1}"/>
              </a:ext>
            </a:extLst>
          </p:cNvPr>
          <p:cNvSpPr txBox="1"/>
          <p:nvPr/>
        </p:nvSpPr>
        <p:spPr>
          <a:xfrm>
            <a:off x="390525" y="6519446"/>
            <a:ext cx="34766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Abel L Packer, 11 dezembro 2020 CC-BY</a:t>
            </a:r>
          </a:p>
        </p:txBody>
      </p:sp>
    </p:spTree>
    <p:extLst>
      <p:ext uri="{BB962C8B-B14F-4D97-AF65-F5344CB8AC3E}">
        <p14:creationId xmlns:p14="http://schemas.microsoft.com/office/powerpoint/2010/main" val="3811572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7" grpId="0"/>
      <p:bldP spid="3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AC7426-1BA5-415A-90D4-60F0D061536B}"/>
              </a:ext>
            </a:extLst>
          </p:cNvPr>
          <p:cNvSpPr txBox="1"/>
          <p:nvPr/>
        </p:nvSpPr>
        <p:spPr>
          <a:xfrm>
            <a:off x="771525" y="238125"/>
            <a:ext cx="9591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O que </a:t>
            </a:r>
            <a:r>
              <a:rPr lang="pt-BR" sz="3600" dirty="0"/>
              <a:t>caracteriza</a:t>
            </a:r>
            <a:r>
              <a:rPr lang="pt-BR" sz="2800" dirty="0"/>
              <a:t> a evolução do Programa SciELO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102B88-D1E5-4986-B8AD-53213A666094}"/>
              </a:ext>
            </a:extLst>
          </p:cNvPr>
          <p:cNvSpPr txBox="1"/>
          <p:nvPr/>
        </p:nvSpPr>
        <p:spPr>
          <a:xfrm>
            <a:off x="714377" y="980300"/>
            <a:ext cx="11125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Objetivo geral</a:t>
            </a:r>
            <a:r>
              <a:rPr lang="pt-BR" sz="2400" dirty="0"/>
              <a:t> – contribuir para o avanço da pesquisa do Brasil, rumo à Ciência Aberta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F6C2B3-57F9-4233-A14E-3A7B4B5184B6}"/>
              </a:ext>
            </a:extLst>
          </p:cNvPr>
          <p:cNvSpPr txBox="1"/>
          <p:nvPr/>
        </p:nvSpPr>
        <p:spPr>
          <a:xfrm>
            <a:off x="714377" y="1527601"/>
            <a:ext cx="112680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Objetivos específicos</a:t>
            </a:r>
            <a:r>
              <a:rPr lang="pt-BR" sz="2400" dirty="0"/>
              <a:t> – contribuir para o aperfeiçoamento dos periódicos </a:t>
            </a:r>
            <a:br>
              <a:rPr lang="pt-BR" sz="2400" dirty="0"/>
            </a:br>
            <a:r>
              <a:rPr lang="pt-BR" sz="2400" dirty="0"/>
              <a:t>                                        – maximizar visibilidade, uso e impacto  das pesquisas comunicadas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A5F0BB-FBA5-49BA-BDB4-E30683A59831}"/>
              </a:ext>
            </a:extLst>
          </p:cNvPr>
          <p:cNvSpPr txBox="1"/>
          <p:nvPr/>
        </p:nvSpPr>
        <p:spPr>
          <a:xfrm>
            <a:off x="771527" y="2472034"/>
            <a:ext cx="105537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Funções</a:t>
            </a:r>
            <a:r>
              <a:rPr lang="pt-BR" sz="2400" dirty="0"/>
              <a:t> – indexação, armazenamento, preservação, publicação, disseminação</a:t>
            </a:r>
            <a:br>
              <a:rPr lang="pt-BR" sz="2400" dirty="0"/>
            </a:br>
            <a:r>
              <a:rPr lang="pt-BR" sz="2400" dirty="0"/>
              <a:t>                 - centradas na Web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44B3B0-43C3-44CB-BCD5-078E9B14D96D}"/>
              </a:ext>
            </a:extLst>
          </p:cNvPr>
          <p:cNvSpPr txBox="1"/>
          <p:nvPr/>
        </p:nvSpPr>
        <p:spPr>
          <a:xfrm>
            <a:off x="771526" y="3323360"/>
            <a:ext cx="116681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Princípios / Modus Operandi</a:t>
            </a:r>
            <a:r>
              <a:rPr lang="pt-BR" sz="2400" dirty="0"/>
              <a:t>  – acesso aberto </a:t>
            </a:r>
            <a:r>
              <a:rPr lang="pt-BR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</a:t>
            </a:r>
            <a:r>
              <a:rPr lang="pt-BR" sz="2400" dirty="0">
                <a:sym typeface="Wingdings" panose="05000000000000000000" pitchFamily="2" charset="2"/>
              </a:rPr>
              <a:t> </a:t>
            </a:r>
            <a:r>
              <a:rPr lang="pt-BR" sz="2400" dirty="0"/>
              <a:t>ciência aberta, trabalho em rede, padrões</a:t>
            </a:r>
            <a:br>
              <a:rPr lang="pt-BR" sz="2400" dirty="0"/>
            </a:br>
            <a:r>
              <a:rPr lang="pt-BR" sz="2400" dirty="0"/>
              <a:t>                                                       – estado da arte – inovações – práticas de ciência aberta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62F0D8-9B78-4FAA-9609-01BAA7583D59}"/>
              </a:ext>
            </a:extLst>
          </p:cNvPr>
          <p:cNvSpPr txBox="1"/>
          <p:nvPr/>
        </p:nvSpPr>
        <p:spPr>
          <a:xfrm>
            <a:off x="771525" y="4296368"/>
            <a:ext cx="10553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Linhas de ação</a:t>
            </a:r>
            <a:r>
              <a:rPr lang="pt-BR" sz="2400" dirty="0"/>
              <a:t> – profissionalização, internacionalização e sustentabilidade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236A9F-D098-496C-B014-A0D78087139D}"/>
              </a:ext>
            </a:extLst>
          </p:cNvPr>
          <p:cNvSpPr txBox="1"/>
          <p:nvPr/>
        </p:nvSpPr>
        <p:spPr>
          <a:xfrm>
            <a:off x="771525" y="4900044"/>
            <a:ext cx="10553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Critérios de indexação</a:t>
            </a:r>
            <a:r>
              <a:rPr lang="pt-BR" sz="2400" dirty="0"/>
              <a:t> – implantação dos objetivos, funções e linhas de ação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394E41-E5F4-4838-9CF3-05596C019D17}"/>
              </a:ext>
            </a:extLst>
          </p:cNvPr>
          <p:cNvSpPr txBox="1"/>
          <p:nvPr/>
        </p:nvSpPr>
        <p:spPr>
          <a:xfrm>
            <a:off x="771525" y="5503720"/>
            <a:ext cx="105537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Comitê Consultivo</a:t>
            </a:r>
            <a:r>
              <a:rPr lang="pt-BR" sz="2400" dirty="0"/>
              <a:t> – representativo – editores e instituições</a:t>
            </a:r>
            <a:br>
              <a:rPr lang="pt-BR" sz="2400" dirty="0"/>
            </a:br>
            <a:r>
              <a:rPr lang="pt-BR" sz="2400" dirty="0"/>
              <a:t>                                   – responsável pelo desenvolvimento da coleção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5C0831-2668-46B1-BB7D-6E5448BFF50A}"/>
              </a:ext>
            </a:extLst>
          </p:cNvPr>
          <p:cNvSpPr txBox="1"/>
          <p:nvPr/>
        </p:nvSpPr>
        <p:spPr>
          <a:xfrm>
            <a:off x="390525" y="6519446"/>
            <a:ext cx="34766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Abel L Packer, 11 dezembro 2020 CC-BY</a:t>
            </a:r>
          </a:p>
        </p:txBody>
      </p:sp>
    </p:spTree>
    <p:extLst>
      <p:ext uri="{BB962C8B-B14F-4D97-AF65-F5344CB8AC3E}">
        <p14:creationId xmlns:p14="http://schemas.microsoft.com/office/powerpoint/2010/main" val="2627502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F6A50C3-DCBB-4B6F-87EF-C5ED64839893}"/>
              </a:ext>
            </a:extLst>
          </p:cNvPr>
          <p:cNvSpPr txBox="1"/>
          <p:nvPr/>
        </p:nvSpPr>
        <p:spPr>
          <a:xfrm>
            <a:off x="695325" y="-2752"/>
            <a:ext cx="1139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Critérios de Indexação – admissão e permanência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0AD7A2-69A8-4E9F-AC81-8B7D337C8A2A}"/>
              </a:ext>
            </a:extLst>
          </p:cNvPr>
          <p:cNvSpPr txBox="1"/>
          <p:nvPr/>
        </p:nvSpPr>
        <p:spPr>
          <a:xfrm>
            <a:off x="611640" y="809771"/>
            <a:ext cx="10934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adoção das práticas de Ciência Aberta via alinhamento progressivo – até 2023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0C0CA78-17FE-4D6D-BB56-8D0B6A00B736}"/>
              </a:ext>
            </a:extLst>
          </p:cNvPr>
          <p:cNvSpPr txBox="1"/>
          <p:nvPr/>
        </p:nvSpPr>
        <p:spPr>
          <a:xfrm>
            <a:off x="609600" y="1284605"/>
            <a:ext cx="844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relevância acadêmica, social, cultural, econômica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CD093F3-A876-4022-BC4E-ECC2F9390966}"/>
              </a:ext>
            </a:extLst>
          </p:cNvPr>
          <p:cNvSpPr txBox="1"/>
          <p:nvPr/>
        </p:nvSpPr>
        <p:spPr>
          <a:xfrm>
            <a:off x="609600" y="1736745"/>
            <a:ext cx="10853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comunicação de pesquisas avaliadas por pares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733948A-F043-4462-A9E8-A1DE2367C8E1}"/>
              </a:ext>
            </a:extLst>
          </p:cNvPr>
          <p:cNvSpPr txBox="1"/>
          <p:nvPr/>
        </p:nvSpPr>
        <p:spPr>
          <a:xfrm>
            <a:off x="609600" y="2207935"/>
            <a:ext cx="10020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institucionalidade, política, gestão - PDE, composição editorial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6111BA-44D3-45FB-8376-ADC73CF38FEF}"/>
              </a:ext>
            </a:extLst>
          </p:cNvPr>
          <p:cNvSpPr txBox="1"/>
          <p:nvPr/>
        </p:nvSpPr>
        <p:spPr>
          <a:xfrm>
            <a:off x="609600" y="2744643"/>
            <a:ext cx="844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boas práticas editoriais – ética e profissionalismo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7A44B11-D5D7-49E0-B2BB-436307EEED6E}"/>
              </a:ext>
            </a:extLst>
          </p:cNvPr>
          <p:cNvSpPr txBox="1"/>
          <p:nvPr/>
        </p:nvSpPr>
        <p:spPr>
          <a:xfrm>
            <a:off x="609600" y="5022034"/>
            <a:ext cx="1158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indicadores de visibilidade / desempenho na área: citações, </a:t>
            </a:r>
            <a:r>
              <a:rPr lang="pt-BR" sz="2400" dirty="0" err="1"/>
              <a:t>altmetrias</a:t>
            </a:r>
            <a:r>
              <a:rPr lang="pt-BR" sz="2400" dirty="0"/>
              <a:t>, downloads, ...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BBE1988-32F5-450F-B951-7368661474A5}"/>
              </a:ext>
            </a:extLst>
          </p:cNvPr>
          <p:cNvSpPr txBox="1"/>
          <p:nvPr/>
        </p:nvSpPr>
        <p:spPr>
          <a:xfrm>
            <a:off x="609600" y="3191723"/>
            <a:ext cx="844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acesso aberto  – licenças CC0 e CC-BY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AC39602-238F-4193-8C10-57852E45AD1F}"/>
              </a:ext>
            </a:extLst>
          </p:cNvPr>
          <p:cNvSpPr txBox="1"/>
          <p:nvPr/>
        </p:nvSpPr>
        <p:spPr>
          <a:xfrm>
            <a:off x="609600" y="3662913"/>
            <a:ext cx="1097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internacionalização – corpo editorial, idioma, autoria, citações, downloads...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BE704AD-96E5-4FAD-870D-AF5404330954}"/>
              </a:ext>
            </a:extLst>
          </p:cNvPr>
          <p:cNvSpPr txBox="1"/>
          <p:nvPr/>
        </p:nvSpPr>
        <p:spPr>
          <a:xfrm>
            <a:off x="609599" y="4111077"/>
            <a:ext cx="1158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textos aptos de estruturação em XML de acordo com o SciELO </a:t>
            </a:r>
            <a:r>
              <a:rPr lang="pt-BR" sz="2400" dirty="0" err="1"/>
              <a:t>Publishing</a:t>
            </a:r>
            <a:r>
              <a:rPr lang="pt-BR" sz="2400" dirty="0"/>
              <a:t> </a:t>
            </a:r>
            <a:r>
              <a:rPr lang="pt-BR" sz="2400" dirty="0" err="1"/>
              <a:t>Schema</a:t>
            </a:r>
            <a:r>
              <a:rPr lang="pt-BR" sz="2400" dirty="0"/>
              <a:t> / JATS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BE9B011-0CB2-46EF-87DC-35FB31F8930F}"/>
              </a:ext>
            </a:extLst>
          </p:cNvPr>
          <p:cNvSpPr txBox="1"/>
          <p:nvPr/>
        </p:nvSpPr>
        <p:spPr>
          <a:xfrm>
            <a:off x="609599" y="4590342"/>
            <a:ext cx="10853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interoperabilidade – DOI, ORCID, financiamento, </a:t>
            </a:r>
            <a:r>
              <a:rPr lang="pt-BR" sz="2400" dirty="0" err="1"/>
              <a:t>CrediT</a:t>
            </a:r>
            <a:r>
              <a:rPr lang="pt-BR" sz="2400" dirty="0"/>
              <a:t>, obediência à padrões 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AD6C362-6733-492C-B86B-29DD2F2BA45D}"/>
              </a:ext>
            </a:extLst>
          </p:cNvPr>
          <p:cNvSpPr txBox="1"/>
          <p:nvPr/>
        </p:nvSpPr>
        <p:spPr>
          <a:xfrm>
            <a:off x="695325" y="5984423"/>
            <a:ext cx="107673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Critérios, política e procedimentos para a admissão e a permanência de periódicos na Coleção SciELO Brasil</a:t>
            </a:r>
            <a:br>
              <a:rPr lang="pt-BR" dirty="0"/>
            </a:br>
            <a:r>
              <a:rPr lang="pt-BR" dirty="0"/>
              <a:t>Programa SciELO, maio 2020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ED60FD7-7666-460D-B033-51DFFAD0B0A8}"/>
              </a:ext>
            </a:extLst>
          </p:cNvPr>
          <p:cNvSpPr txBox="1"/>
          <p:nvPr/>
        </p:nvSpPr>
        <p:spPr>
          <a:xfrm>
            <a:off x="802640" y="6566535"/>
            <a:ext cx="5984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chemeClr val="bg2">
                    <a:lumMod val="50000"/>
                  </a:schemeClr>
                </a:solidFill>
              </a:rPr>
              <a:t>Abel L Packer, SciELO, CC-BY, 28 maio 2020, 11 dezembro 2020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F1FB7AB-853A-4915-9FFD-93908146AF5A}"/>
              </a:ext>
            </a:extLst>
          </p:cNvPr>
          <p:cNvSpPr txBox="1"/>
          <p:nvPr/>
        </p:nvSpPr>
        <p:spPr>
          <a:xfrm>
            <a:off x="4342936" y="1175507"/>
            <a:ext cx="7849064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400" dirty="0"/>
              <a:t>adaptação das políticas e da gestão editorial</a:t>
            </a:r>
            <a:br>
              <a:rPr lang="pt-BR" sz="2400" dirty="0"/>
            </a:br>
            <a:r>
              <a:rPr lang="pt-BR" sz="2400" dirty="0"/>
              <a:t>      - sobre o periódico, instruções aos autores, fluxo editorial</a:t>
            </a:r>
            <a:br>
              <a:rPr lang="pt-BR" sz="2400" dirty="0"/>
            </a:br>
            <a:r>
              <a:rPr lang="pt-BR" sz="2400" dirty="0"/>
              <a:t>      - três etapas: promoção, verificação e exigência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7747C2-9459-4E3B-8AA5-BB73C7E2F0EC}"/>
              </a:ext>
            </a:extLst>
          </p:cNvPr>
          <p:cNvSpPr txBox="1"/>
          <p:nvPr/>
        </p:nvSpPr>
        <p:spPr>
          <a:xfrm>
            <a:off x="5543202" y="2555317"/>
            <a:ext cx="6544023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400" dirty="0"/>
              <a:t>– explícita atualizada, transparente, representativa</a:t>
            </a:r>
          </a:p>
        </p:txBody>
      </p:sp>
    </p:spTree>
    <p:extLst>
      <p:ext uri="{BB962C8B-B14F-4D97-AF65-F5344CB8AC3E}">
        <p14:creationId xmlns:p14="http://schemas.microsoft.com/office/powerpoint/2010/main" val="328690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7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3B1455C-95AC-40DB-815D-B9045595187E}"/>
              </a:ext>
            </a:extLst>
          </p:cNvPr>
          <p:cNvSpPr txBox="1"/>
          <p:nvPr/>
        </p:nvSpPr>
        <p:spPr>
          <a:xfrm>
            <a:off x="600074" y="609600"/>
            <a:ext cx="10658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Comentários finais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925CF5-148A-4FF9-948C-7A18402CEA9F}"/>
              </a:ext>
            </a:extLst>
          </p:cNvPr>
          <p:cNvSpPr txBox="1"/>
          <p:nvPr/>
        </p:nvSpPr>
        <p:spPr>
          <a:xfrm>
            <a:off x="600075" y="1419225"/>
            <a:ext cx="95440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a relevância dos periódicos de qualidade do Brasil será ampliada e fortalecida com a adoção das práticas de ciência aberta pois contribuirá para maior visibilidade e impacto das pesquisas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2C19BD-B689-431C-A482-1F40B23A2B88}"/>
              </a:ext>
            </a:extLst>
          </p:cNvPr>
          <p:cNvSpPr txBox="1"/>
          <p:nvPr/>
        </p:nvSpPr>
        <p:spPr>
          <a:xfrm>
            <a:off x="600074" y="2967514"/>
            <a:ext cx="102203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há um desafio metodológico e tecnológico de prover infraestruturas de publicação de periódicos de qualidade a baixo custo 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8EF27C-B2FE-4F74-B05B-B96FF410B3F8}"/>
              </a:ext>
            </a:extLst>
          </p:cNvPr>
          <p:cNvSpPr txBox="1"/>
          <p:nvPr/>
        </p:nvSpPr>
        <p:spPr>
          <a:xfrm>
            <a:off x="600074" y="4084915"/>
            <a:ext cx="102203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há um desafio político e de gestão de comunicação científica em prol de acelerar o aumento do impacto dos periódicos de qualidade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B62589-0CE0-404F-BFE8-CF6F3560B547}"/>
              </a:ext>
            </a:extLst>
          </p:cNvPr>
          <p:cNvSpPr txBox="1"/>
          <p:nvPr/>
        </p:nvSpPr>
        <p:spPr>
          <a:xfrm>
            <a:off x="713678" y="5553307"/>
            <a:ext cx="69806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Muito Obrigado!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F3922BE-3D38-41C4-8283-14006078143E}"/>
              </a:ext>
            </a:extLst>
          </p:cNvPr>
          <p:cNvSpPr txBox="1"/>
          <p:nvPr/>
        </p:nvSpPr>
        <p:spPr>
          <a:xfrm>
            <a:off x="390525" y="6519446"/>
            <a:ext cx="34766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Abel L Packer, 11 dezembro 2020 CC-BY</a:t>
            </a:r>
          </a:p>
        </p:txBody>
      </p:sp>
    </p:spTree>
    <p:extLst>
      <p:ext uri="{BB962C8B-B14F-4D97-AF65-F5344CB8AC3E}">
        <p14:creationId xmlns:p14="http://schemas.microsoft.com/office/powerpoint/2010/main" val="1496522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2D5D7C-4725-4410-A4E4-A96C162251DE}"/>
              </a:ext>
            </a:extLst>
          </p:cNvPr>
          <p:cNvSpPr txBox="1"/>
          <p:nvPr/>
        </p:nvSpPr>
        <p:spPr>
          <a:xfrm>
            <a:off x="695218" y="594961"/>
            <a:ext cx="10448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2020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7F80BB-4DC4-48DF-983C-3B1455261161}"/>
              </a:ext>
            </a:extLst>
          </p:cNvPr>
          <p:cNvSpPr txBox="1"/>
          <p:nvPr/>
        </p:nvSpPr>
        <p:spPr>
          <a:xfrm>
            <a:off x="695217" y="1417834"/>
            <a:ext cx="11284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CAPES, CNPq e FAPESP – asseguram a manutenção do SciELO para o triênio 2020-2022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D7F028-4BC7-4FE1-9E87-36899D0FF6E7}"/>
              </a:ext>
            </a:extLst>
          </p:cNvPr>
          <p:cNvSpPr txBox="1"/>
          <p:nvPr/>
        </p:nvSpPr>
        <p:spPr>
          <a:xfrm>
            <a:off x="695217" y="2015982"/>
            <a:ext cx="11284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Em discussão o estabelecimento de um consórcio nacional de manutenção do SciELO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3443CD-9881-45C8-A385-906D6266F12F}"/>
              </a:ext>
            </a:extLst>
          </p:cNvPr>
          <p:cNvSpPr txBox="1"/>
          <p:nvPr/>
        </p:nvSpPr>
        <p:spPr>
          <a:xfrm>
            <a:off x="695217" y="2585555"/>
            <a:ext cx="11284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Adoção progressiva de Ciência Aberta rege os Novos Critérios SciELO Brasil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2FB8C9-1258-4594-AE66-5A40823AB558}"/>
              </a:ext>
            </a:extLst>
          </p:cNvPr>
          <p:cNvSpPr txBox="1"/>
          <p:nvPr/>
        </p:nvSpPr>
        <p:spPr>
          <a:xfrm>
            <a:off x="695217" y="3202753"/>
            <a:ext cx="11284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Início da operação do servidor SciELO Preprints e do repositório SciELO Data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EB851F-8353-446B-AAEA-B0A13A42D96E}"/>
              </a:ext>
            </a:extLst>
          </p:cNvPr>
          <p:cNvSpPr txBox="1"/>
          <p:nvPr/>
        </p:nvSpPr>
        <p:spPr>
          <a:xfrm>
            <a:off x="695216" y="3791376"/>
            <a:ext cx="11284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Acessos e impacto crescentes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7CBC24-B4B2-4010-9629-49F7AEA17D21}"/>
              </a:ext>
            </a:extLst>
          </p:cNvPr>
          <p:cNvSpPr txBox="1"/>
          <p:nvPr/>
        </p:nvSpPr>
        <p:spPr>
          <a:xfrm>
            <a:off x="695215" y="4389524"/>
            <a:ext cx="11284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Sustentabilidade financeira dos periódicos emerge como uma questão crítica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BB2655-12D9-43A5-8FA4-65BC0FE939BA}"/>
              </a:ext>
            </a:extLst>
          </p:cNvPr>
          <p:cNvSpPr txBox="1"/>
          <p:nvPr/>
        </p:nvSpPr>
        <p:spPr>
          <a:xfrm>
            <a:off x="695216" y="4980106"/>
            <a:ext cx="11284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Operação regular do website </a:t>
            </a:r>
            <a:r>
              <a:rPr lang="pt-BR" sz="2400"/>
              <a:t>em 99,9% </a:t>
            </a:r>
            <a:r>
              <a:rPr lang="pt-BR" sz="2400" dirty="0"/>
              <a:t>do tempo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06A623-EA5A-4423-8F5C-1A0E62C9A0F4}"/>
              </a:ext>
            </a:extLst>
          </p:cNvPr>
          <p:cNvSpPr txBox="1"/>
          <p:nvPr/>
        </p:nvSpPr>
        <p:spPr>
          <a:xfrm>
            <a:off x="371475" y="6391275"/>
            <a:ext cx="5057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Abel L Packer, 11 dezembro 2020, CC-BY</a:t>
            </a:r>
          </a:p>
        </p:txBody>
      </p:sp>
    </p:spTree>
    <p:extLst>
      <p:ext uri="{BB962C8B-B14F-4D97-AF65-F5344CB8AC3E}">
        <p14:creationId xmlns:p14="http://schemas.microsoft.com/office/powerpoint/2010/main" val="382264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0E36309-2537-483F-9925-0677ECC328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49" y="1909465"/>
            <a:ext cx="11788902" cy="327469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0D71B2B-9718-4D5D-9174-CC39152EC16D}"/>
              </a:ext>
            </a:extLst>
          </p:cNvPr>
          <p:cNvSpPr txBox="1"/>
          <p:nvPr/>
        </p:nvSpPr>
        <p:spPr>
          <a:xfrm>
            <a:off x="171069" y="752475"/>
            <a:ext cx="9449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SciELO Brasil – 23 anos de evolução da coleção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1F3460B-0ED2-4EBB-9A96-E229936B4E55}"/>
              </a:ext>
            </a:extLst>
          </p:cNvPr>
          <p:cNvSpPr txBox="1"/>
          <p:nvPr/>
        </p:nvSpPr>
        <p:spPr>
          <a:xfrm>
            <a:off x="210100" y="6547812"/>
            <a:ext cx="9410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chemeClr val="bg2">
                    <a:lumMod val="50000"/>
                  </a:schemeClr>
                </a:solidFill>
              </a:rPr>
              <a:t>Abel L Packer, SciELO, CC-BY, 28 maio 2020, 23 julho 2020, 27 novembro 2020, 11 dezembro 2020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AC480BF-04B3-47AD-BFB0-8473090CC085}"/>
              </a:ext>
            </a:extLst>
          </p:cNvPr>
          <p:cNvSpPr txBox="1"/>
          <p:nvPr/>
        </p:nvSpPr>
        <p:spPr>
          <a:xfrm>
            <a:off x="210100" y="6113702"/>
            <a:ext cx="435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SciELO, 2020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59A91A-B613-4EC2-9A38-DB47293C6A1B}"/>
              </a:ext>
            </a:extLst>
          </p:cNvPr>
          <p:cNvSpPr txBox="1"/>
          <p:nvPr/>
        </p:nvSpPr>
        <p:spPr>
          <a:xfrm>
            <a:off x="171069" y="5326036"/>
            <a:ext cx="1195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2760 pedidos de indexação, 330 aprovados, 58 reuniões do Comitê Consultivo do SciELO Brasil</a:t>
            </a:r>
          </a:p>
        </p:txBody>
      </p:sp>
    </p:spTree>
    <p:extLst>
      <p:ext uri="{BB962C8B-B14F-4D97-AF65-F5344CB8AC3E}">
        <p14:creationId xmlns:p14="http://schemas.microsoft.com/office/powerpoint/2010/main" val="135537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38D620B-312C-4E42-8AF6-F4CA66BE9D76}"/>
              </a:ext>
            </a:extLst>
          </p:cNvPr>
          <p:cNvSpPr txBox="1"/>
          <p:nvPr/>
        </p:nvSpPr>
        <p:spPr>
          <a:xfrm>
            <a:off x="666750" y="5019675"/>
            <a:ext cx="10363200" cy="37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dirty="0" err="1"/>
              <a:t>Fonte</a:t>
            </a:r>
            <a:r>
              <a:rPr lang="es-419" dirty="0"/>
              <a:t>: SciELO Brasil, consulta semestral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981B2C-DF39-4AB9-B8C8-BD67AB2DCE35}"/>
              </a:ext>
            </a:extLst>
          </p:cNvPr>
          <p:cNvSpPr txBox="1"/>
          <p:nvPr/>
        </p:nvSpPr>
        <p:spPr>
          <a:xfrm>
            <a:off x="666750" y="83402"/>
            <a:ext cx="112317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SciELO Brasil – fluxo de produção</a:t>
            </a:r>
            <a:br>
              <a:rPr lang="pt-BR" sz="2800" dirty="0"/>
            </a:br>
            <a:r>
              <a:rPr lang="pt-BR" sz="2800" dirty="0"/>
              <a:t>– processamento de manuscritos, 1</a:t>
            </a:r>
            <a:r>
              <a:rPr lang="pt-BR" sz="2800" baseline="30000" dirty="0"/>
              <a:t>º</a:t>
            </a:r>
            <a:r>
              <a:rPr lang="pt-BR" sz="2800" dirty="0"/>
              <a:t> semestre 2020, 1</a:t>
            </a:r>
            <a:r>
              <a:rPr lang="pt-BR" sz="2800" baseline="30000" dirty="0"/>
              <a:t>º </a:t>
            </a:r>
            <a:r>
              <a:rPr lang="pt-BR" sz="2800" dirty="0"/>
              <a:t> e 2</a:t>
            </a:r>
            <a:r>
              <a:rPr lang="pt-BR" sz="2800" baseline="30000" dirty="0"/>
              <a:t>º </a:t>
            </a:r>
            <a:r>
              <a:rPr lang="pt-BR" sz="2800" dirty="0"/>
              <a:t> semestres 2019  </a:t>
            </a:r>
            <a:endParaRPr lang="pt-BR" sz="2800" baseline="30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408A2E-EAFC-471B-8D0B-E741A0FADF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50" y="1266824"/>
            <a:ext cx="11231722" cy="3667125"/>
          </a:xfrm>
          <a:prstGeom prst="rect">
            <a:avLst/>
          </a:prstGeom>
        </p:spPr>
      </p:pic>
      <p:sp>
        <p:nvSpPr>
          <p:cNvPr id="6" name="Arrow: Up 5">
            <a:extLst>
              <a:ext uri="{FF2B5EF4-FFF2-40B4-BE49-F238E27FC236}">
                <a16:creationId xmlns:a16="http://schemas.microsoft.com/office/drawing/2014/main" id="{F57182EB-7EDD-4C58-859B-47953FF98526}"/>
              </a:ext>
            </a:extLst>
          </p:cNvPr>
          <p:cNvSpPr/>
          <p:nvPr/>
        </p:nvSpPr>
        <p:spPr>
          <a:xfrm>
            <a:off x="4838700" y="5019675"/>
            <a:ext cx="504825" cy="57150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Arrow: Up 6">
            <a:extLst>
              <a:ext uri="{FF2B5EF4-FFF2-40B4-BE49-F238E27FC236}">
                <a16:creationId xmlns:a16="http://schemas.microsoft.com/office/drawing/2014/main" id="{A3CB6C65-3CC9-4B6A-ADE9-972059F030AC}"/>
              </a:ext>
            </a:extLst>
          </p:cNvPr>
          <p:cNvSpPr/>
          <p:nvPr/>
        </p:nvSpPr>
        <p:spPr>
          <a:xfrm>
            <a:off x="3838575" y="5019675"/>
            <a:ext cx="504825" cy="57150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Arrow: Up 7">
            <a:extLst>
              <a:ext uri="{FF2B5EF4-FFF2-40B4-BE49-F238E27FC236}">
                <a16:creationId xmlns:a16="http://schemas.microsoft.com/office/drawing/2014/main" id="{FF62D2CE-4711-4BE5-B633-DE500A0E9397}"/>
              </a:ext>
            </a:extLst>
          </p:cNvPr>
          <p:cNvSpPr/>
          <p:nvPr/>
        </p:nvSpPr>
        <p:spPr>
          <a:xfrm>
            <a:off x="7879898" y="5105399"/>
            <a:ext cx="504825" cy="57150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Arrow: Up 8">
            <a:extLst>
              <a:ext uri="{FF2B5EF4-FFF2-40B4-BE49-F238E27FC236}">
                <a16:creationId xmlns:a16="http://schemas.microsoft.com/office/drawing/2014/main" id="{0472B5AD-373A-4D6A-8EB2-E5011DB9B293}"/>
              </a:ext>
            </a:extLst>
          </p:cNvPr>
          <p:cNvSpPr/>
          <p:nvPr/>
        </p:nvSpPr>
        <p:spPr>
          <a:xfrm>
            <a:off x="6879773" y="5105399"/>
            <a:ext cx="504825" cy="57150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Arrow: Up 9">
            <a:extLst>
              <a:ext uri="{FF2B5EF4-FFF2-40B4-BE49-F238E27FC236}">
                <a16:creationId xmlns:a16="http://schemas.microsoft.com/office/drawing/2014/main" id="{35E922D5-B4CE-4381-B188-9889CAA94266}"/>
              </a:ext>
            </a:extLst>
          </p:cNvPr>
          <p:cNvSpPr/>
          <p:nvPr/>
        </p:nvSpPr>
        <p:spPr>
          <a:xfrm>
            <a:off x="10534652" y="5057774"/>
            <a:ext cx="504825" cy="52251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Arrow: Up 10">
            <a:extLst>
              <a:ext uri="{FF2B5EF4-FFF2-40B4-BE49-F238E27FC236}">
                <a16:creationId xmlns:a16="http://schemas.microsoft.com/office/drawing/2014/main" id="{7E156C01-DFBA-47AA-96C9-F564C0C8512F}"/>
              </a:ext>
            </a:extLst>
          </p:cNvPr>
          <p:cNvSpPr/>
          <p:nvPr/>
        </p:nvSpPr>
        <p:spPr>
          <a:xfrm>
            <a:off x="9534527" y="5057774"/>
            <a:ext cx="504825" cy="52251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2F6123-7767-4BFA-A651-ED96284A1949}"/>
              </a:ext>
            </a:extLst>
          </p:cNvPr>
          <p:cNvSpPr txBox="1"/>
          <p:nvPr/>
        </p:nvSpPr>
        <p:spPr>
          <a:xfrm>
            <a:off x="371475" y="6391275"/>
            <a:ext cx="5057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Abel L Packer, 11 dezembro  2020, CC-BY</a:t>
            </a:r>
          </a:p>
        </p:txBody>
      </p:sp>
    </p:spTree>
    <p:extLst>
      <p:ext uri="{BB962C8B-B14F-4D97-AF65-F5344CB8AC3E}">
        <p14:creationId xmlns:p14="http://schemas.microsoft.com/office/powerpoint/2010/main" val="318365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EAA4A15-9EE9-465B-A26C-C65E95908796}"/>
              </a:ext>
            </a:extLst>
          </p:cNvPr>
          <p:cNvSpPr txBox="1"/>
          <p:nvPr/>
        </p:nvSpPr>
        <p:spPr>
          <a:xfrm>
            <a:off x="666750" y="6276975"/>
            <a:ext cx="8967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Fonte, SciELO Brasil, 2020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5AC4692-622F-4917-A9CD-4A7B890A51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50" y="1290065"/>
            <a:ext cx="8298636" cy="498690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7978C70-6715-475B-8448-721EE0BE57CC}"/>
              </a:ext>
            </a:extLst>
          </p:cNvPr>
          <p:cNvSpPr txBox="1"/>
          <p:nvPr/>
        </p:nvSpPr>
        <p:spPr>
          <a:xfrm>
            <a:off x="666750" y="42417"/>
            <a:ext cx="105218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SciELO Brasil – fluxo de produção</a:t>
            </a:r>
            <a:br>
              <a:rPr lang="pt-BR" sz="3600" dirty="0"/>
            </a:br>
            <a:r>
              <a:rPr lang="pt-BR" sz="3600" dirty="0"/>
              <a:t>– evolução da mediana dos tempos de processamento  </a:t>
            </a:r>
            <a:endParaRPr lang="pt-BR" sz="3600" baseline="30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841550-3E65-49E8-B486-3A66136F616E}"/>
              </a:ext>
            </a:extLst>
          </p:cNvPr>
          <p:cNvSpPr txBox="1"/>
          <p:nvPr/>
        </p:nvSpPr>
        <p:spPr>
          <a:xfrm>
            <a:off x="7419975" y="6519446"/>
            <a:ext cx="34766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Abel L Packer, 11 dezembro 2020, CC-BY</a:t>
            </a:r>
          </a:p>
        </p:txBody>
      </p:sp>
    </p:spTree>
    <p:extLst>
      <p:ext uri="{BB962C8B-B14F-4D97-AF65-F5344CB8AC3E}">
        <p14:creationId xmlns:p14="http://schemas.microsoft.com/office/powerpoint/2010/main" val="634970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4552AF2-D56B-426A-9F50-2965FB98EB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0805" y="1501046"/>
            <a:ext cx="6657968" cy="321114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7E798E0-918D-4E6F-9DC8-06848A49E92A}"/>
              </a:ext>
            </a:extLst>
          </p:cNvPr>
          <p:cNvSpPr txBox="1"/>
          <p:nvPr/>
        </p:nvSpPr>
        <p:spPr>
          <a:xfrm>
            <a:off x="115113" y="1028700"/>
            <a:ext cx="525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Downloads PDF, Acessos HTML, 2018 a </a:t>
            </a:r>
            <a:r>
              <a:rPr lang="pt-BR" sz="2000" dirty="0" err="1"/>
              <a:t>nov</a:t>
            </a:r>
            <a:r>
              <a:rPr lang="pt-BR" sz="2000" dirty="0"/>
              <a:t> 2020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49D3AA-3B1C-42A0-92D3-F19624CC9E0E}"/>
              </a:ext>
            </a:extLst>
          </p:cNvPr>
          <p:cNvSpPr txBox="1"/>
          <p:nvPr/>
        </p:nvSpPr>
        <p:spPr>
          <a:xfrm>
            <a:off x="115113" y="4933950"/>
            <a:ext cx="54456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Média de acessos e downloads por dia </a:t>
            </a:r>
          </a:p>
          <a:p>
            <a:r>
              <a:rPr lang="pt-BR" sz="2400" dirty="0"/>
              <a:t> 	2018 –   893 mil</a:t>
            </a:r>
            <a:br>
              <a:rPr lang="pt-BR" sz="2400" dirty="0"/>
            </a:br>
            <a:r>
              <a:rPr lang="pt-BR" sz="2400" dirty="0"/>
              <a:t> 	2019 –   915 mil</a:t>
            </a:r>
          </a:p>
          <a:p>
            <a:r>
              <a:rPr lang="pt-BR" sz="2400" dirty="0"/>
              <a:t> 	2020 –   ~950 mil a 1,0 milhão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6ECCA0-2C9F-4A91-AA04-7A43F6476A52}"/>
              </a:ext>
            </a:extLst>
          </p:cNvPr>
          <p:cNvSpPr txBox="1"/>
          <p:nvPr/>
        </p:nvSpPr>
        <p:spPr>
          <a:xfrm>
            <a:off x="5560805" y="1028700"/>
            <a:ext cx="56691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Tráfico diário em Mbps, média 78Mbps, 2019-2020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3F8DE4-07E1-4338-9C6D-682544C40200}"/>
              </a:ext>
            </a:extLst>
          </p:cNvPr>
          <p:cNvSpPr txBox="1"/>
          <p:nvPr/>
        </p:nvSpPr>
        <p:spPr>
          <a:xfrm>
            <a:off x="5513180" y="4712187"/>
            <a:ext cx="56691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pt-BR" sz="2000" dirty="0"/>
            </a:br>
            <a:r>
              <a:rPr lang="pt-BR" sz="2000" dirty="0"/>
              <a:t>2020 - </a:t>
            </a:r>
            <a:r>
              <a:rPr lang="pt-BR" sz="2000" dirty="0" err="1"/>
              <a:t>Up</a:t>
            </a:r>
            <a:r>
              <a:rPr lang="pt-BR" sz="2000" dirty="0"/>
              <a:t> time: 99,93%, </a:t>
            </a:r>
            <a:r>
              <a:rPr lang="pt-BR" sz="2000" dirty="0" err="1"/>
              <a:t>downtime</a:t>
            </a:r>
            <a:r>
              <a:rPr lang="pt-BR" sz="2000" dirty="0"/>
              <a:t>: 6 horas</a:t>
            </a:r>
            <a:br>
              <a:rPr lang="pt-BR" sz="2000" dirty="0"/>
            </a:br>
            <a:r>
              <a:rPr lang="pt-BR" sz="2000" dirty="0"/>
              <a:t>Sistema de “</a:t>
            </a:r>
            <a:r>
              <a:rPr lang="pt-BR" sz="2000" dirty="0" err="1"/>
              <a:t>disaster</a:t>
            </a:r>
            <a:r>
              <a:rPr lang="pt-BR" sz="2000" dirty="0"/>
              <a:t> </a:t>
            </a:r>
            <a:r>
              <a:rPr lang="pt-BR" sz="2000" dirty="0" err="1"/>
              <a:t>recovery</a:t>
            </a:r>
            <a:r>
              <a:rPr lang="pt-BR" sz="2000" dirty="0"/>
              <a:t>” operando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84D483-50CB-4A36-9AA2-37EFDE4FA9BB}"/>
              </a:ext>
            </a:extLst>
          </p:cNvPr>
          <p:cNvSpPr txBox="1"/>
          <p:nvPr/>
        </p:nvSpPr>
        <p:spPr>
          <a:xfrm>
            <a:off x="7038975" y="6519446"/>
            <a:ext cx="38576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Abel L Packer, 11 dezembro  2020, CC-BY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5BD4DDB-50F0-423F-94A7-4F58EC93CB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236" y="1501044"/>
            <a:ext cx="5258269" cy="321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917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947DDD0-A06A-4A39-ACC8-4C009C2D9873}"/>
              </a:ext>
            </a:extLst>
          </p:cNvPr>
          <p:cNvSpPr txBox="1"/>
          <p:nvPr/>
        </p:nvSpPr>
        <p:spPr>
          <a:xfrm>
            <a:off x="733425" y="447675"/>
            <a:ext cx="950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Distribuição temática da Coleção SciELO Brasil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6C8F77-175D-4153-A809-8F4C4A687C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339" y="1784698"/>
            <a:ext cx="10774317" cy="462573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2114654-E4D6-466D-BF11-3B84131B7B00}"/>
              </a:ext>
            </a:extLst>
          </p:cNvPr>
          <p:cNvSpPr txBox="1"/>
          <p:nvPr/>
        </p:nvSpPr>
        <p:spPr>
          <a:xfrm>
            <a:off x="894339" y="1094006"/>
            <a:ext cx="7400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299 periódicos, 20.909 artigos de pesquisa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98B65E-C411-4284-8B2D-3946C6B3D4C6}"/>
              </a:ext>
            </a:extLst>
          </p:cNvPr>
          <p:cNvSpPr txBox="1"/>
          <p:nvPr/>
        </p:nvSpPr>
        <p:spPr>
          <a:xfrm>
            <a:off x="7419975" y="6528971"/>
            <a:ext cx="34766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Abel L Packer, 11 dezembro  2020, CC-BY</a:t>
            </a:r>
          </a:p>
        </p:txBody>
      </p:sp>
    </p:spTree>
    <p:extLst>
      <p:ext uri="{BB962C8B-B14F-4D97-AF65-F5344CB8AC3E}">
        <p14:creationId xmlns:p14="http://schemas.microsoft.com/office/powerpoint/2010/main" val="4284491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E9B5396-EFFB-49E9-B3C5-907E1A34BA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540" y="1242441"/>
            <a:ext cx="5905225" cy="354863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36284A-59D0-456E-B57E-DA6E9AF1D34C}"/>
              </a:ext>
            </a:extLst>
          </p:cNvPr>
          <p:cNvSpPr txBox="1"/>
          <p:nvPr/>
        </p:nvSpPr>
        <p:spPr>
          <a:xfrm>
            <a:off x="318515" y="476250"/>
            <a:ext cx="5777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Evolução da publicação em Inglês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C71936-FF5A-4EB0-A418-671C2DC270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6391" y="1242440"/>
            <a:ext cx="5905224" cy="35486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68FEBB2-4445-4130-ACCD-7344ADF500E8}"/>
              </a:ext>
            </a:extLst>
          </p:cNvPr>
          <p:cNvSpPr txBox="1"/>
          <p:nvPr/>
        </p:nvSpPr>
        <p:spPr>
          <a:xfrm>
            <a:off x="6176391" y="476250"/>
            <a:ext cx="6015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Evolução da publicação em Português e Inglês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F33970-8104-4B29-9667-3E4BA28880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6390" y="1242439"/>
            <a:ext cx="5878069" cy="353231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AAF7D6F-7833-484E-995B-00BCB8B48059}"/>
              </a:ext>
            </a:extLst>
          </p:cNvPr>
          <p:cNvSpPr txBox="1"/>
          <p:nvPr/>
        </p:nvSpPr>
        <p:spPr>
          <a:xfrm>
            <a:off x="390525" y="6519446"/>
            <a:ext cx="34766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Abel L Packer, 11 dezembro 2020, CC-BY</a:t>
            </a:r>
          </a:p>
        </p:txBody>
      </p:sp>
    </p:spTree>
    <p:extLst>
      <p:ext uri="{BB962C8B-B14F-4D97-AF65-F5344CB8AC3E}">
        <p14:creationId xmlns:p14="http://schemas.microsoft.com/office/powerpoint/2010/main" val="2718130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536284A-59D0-456E-B57E-DA6E9AF1D34C}"/>
              </a:ext>
            </a:extLst>
          </p:cNvPr>
          <p:cNvSpPr txBox="1"/>
          <p:nvPr/>
        </p:nvSpPr>
        <p:spPr>
          <a:xfrm>
            <a:off x="137541" y="476250"/>
            <a:ext cx="5777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Evolução da afiliação estrangeira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8FEBB2-4445-4130-ACCD-7344ADF500E8}"/>
              </a:ext>
            </a:extLst>
          </p:cNvPr>
          <p:cNvSpPr txBox="1"/>
          <p:nvPr/>
        </p:nvSpPr>
        <p:spPr>
          <a:xfrm>
            <a:off x="6015609" y="476250"/>
            <a:ext cx="6015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Evolução da colaboração Brasil estrangeiro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905F70B-5392-471A-82CE-D43EDA6996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541" y="1242439"/>
            <a:ext cx="5878068" cy="353231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73D3AD4-C1B0-4FC4-84E5-3B03DCE485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242438"/>
            <a:ext cx="5878066" cy="353231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F94398D-8605-4D68-B218-90B449068816}"/>
              </a:ext>
            </a:extLst>
          </p:cNvPr>
          <p:cNvSpPr txBox="1"/>
          <p:nvPr/>
        </p:nvSpPr>
        <p:spPr>
          <a:xfrm>
            <a:off x="390525" y="6519446"/>
            <a:ext cx="34766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Abel L Packer, 11 dezembro  2020, CC-BY</a:t>
            </a:r>
          </a:p>
        </p:txBody>
      </p:sp>
    </p:spTree>
    <p:extLst>
      <p:ext uri="{BB962C8B-B14F-4D97-AF65-F5344CB8AC3E}">
        <p14:creationId xmlns:p14="http://schemas.microsoft.com/office/powerpoint/2010/main" val="3344063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1100</Words>
  <Application>Microsoft Office PowerPoint</Application>
  <PresentationFormat>Widescreen</PresentationFormat>
  <Paragraphs>89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Abel Packer</dc:creator>
  <cp:lastModifiedBy>Abel Packer</cp:lastModifiedBy>
  <cp:revision>41</cp:revision>
  <dcterms:created xsi:type="dcterms:W3CDTF">2020-12-10T16:05:53Z</dcterms:created>
  <dcterms:modified xsi:type="dcterms:W3CDTF">2020-12-15T12:00:09Z</dcterms:modified>
</cp:coreProperties>
</file>