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2"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21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65BF9-0A2C-1943-98E1-F709F766F698}" type="datetimeFigureOut">
              <a:rPr lang="en-US" smtClean="0"/>
              <a:t>09/12/21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6143E-B6C3-7049-9B49-EF3895A88BC8}" type="slidenum">
              <a:rPr lang="en-US" smtClean="0"/>
              <a:t>‹#›</a:t>
            </a:fld>
            <a:endParaRPr lang="en-US"/>
          </a:p>
        </p:txBody>
      </p:sp>
    </p:spTree>
    <p:extLst>
      <p:ext uri="{BB962C8B-B14F-4D97-AF65-F5344CB8AC3E}">
        <p14:creationId xmlns:p14="http://schemas.microsoft.com/office/powerpoint/2010/main" val="1511943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6143E-B6C3-7049-9B49-EF3895A88BC8}" type="slidenum">
              <a:rPr lang="en-US" smtClean="0"/>
              <a:t>1</a:t>
            </a:fld>
            <a:endParaRPr lang="en-US"/>
          </a:p>
        </p:txBody>
      </p:sp>
    </p:spTree>
    <p:extLst>
      <p:ext uri="{BB962C8B-B14F-4D97-AF65-F5344CB8AC3E}">
        <p14:creationId xmlns:p14="http://schemas.microsoft.com/office/powerpoint/2010/main" val="27089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E93AC3D0-8823-A047-842D-B5BDB3E12861}" type="datetimeFigureOut">
              <a:rPr lang="en-US" smtClean="0"/>
              <a:t>09/12/21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427325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93AC3D0-8823-A047-842D-B5BDB3E12861}" type="datetimeFigureOut">
              <a:rPr lang="en-US" smtClean="0"/>
              <a:t>09/12/21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215823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93AC3D0-8823-A047-842D-B5BDB3E12861}" type="datetimeFigureOut">
              <a:rPr lang="en-US" smtClean="0"/>
              <a:t>09/12/21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382003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93AC3D0-8823-A047-842D-B5BDB3E12861}" type="datetimeFigureOut">
              <a:rPr lang="en-US" smtClean="0"/>
              <a:t>09/12/21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183396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93AC3D0-8823-A047-842D-B5BDB3E12861}" type="datetimeFigureOut">
              <a:rPr lang="en-US" smtClean="0"/>
              <a:t>09/12/21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100075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E93AC3D0-8823-A047-842D-B5BDB3E12861}" type="datetimeFigureOut">
              <a:rPr lang="en-US" smtClean="0"/>
              <a:t>09/12/21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114818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E93AC3D0-8823-A047-842D-B5BDB3E12861}" type="datetimeFigureOut">
              <a:rPr lang="en-US" smtClean="0"/>
              <a:t>09/12/21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38372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93AC3D0-8823-A047-842D-B5BDB3E12861}" type="datetimeFigureOut">
              <a:rPr lang="en-US" smtClean="0"/>
              <a:t>09/12/21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230854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C3D0-8823-A047-842D-B5BDB3E12861}" type="datetimeFigureOut">
              <a:rPr lang="en-US" smtClean="0"/>
              <a:t>09/12/21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410759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93AC3D0-8823-A047-842D-B5BDB3E12861}" type="datetimeFigureOut">
              <a:rPr lang="en-US" smtClean="0"/>
              <a:t>09/12/21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16049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93AC3D0-8823-A047-842D-B5BDB3E12861}" type="datetimeFigureOut">
              <a:rPr lang="en-US" smtClean="0"/>
              <a:t>09/12/21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44093-C4BE-3F43-8AE6-AE111385CEA7}" type="slidenum">
              <a:rPr lang="en-US" smtClean="0"/>
              <a:t>‹#›</a:t>
            </a:fld>
            <a:endParaRPr lang="en-US"/>
          </a:p>
        </p:txBody>
      </p:sp>
    </p:spTree>
    <p:extLst>
      <p:ext uri="{BB962C8B-B14F-4D97-AF65-F5344CB8AC3E}">
        <p14:creationId xmlns:p14="http://schemas.microsoft.com/office/powerpoint/2010/main" val="1586635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C3D0-8823-A047-842D-B5BDB3E12861}" type="datetimeFigureOut">
              <a:rPr lang="en-US" smtClean="0"/>
              <a:t>09/12/21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44093-C4BE-3F43-8AE6-AE111385CEA7}" type="slidenum">
              <a:rPr lang="en-US" smtClean="0"/>
              <a:t>‹#›</a:t>
            </a:fld>
            <a:endParaRPr lang="en-US"/>
          </a:p>
        </p:txBody>
      </p:sp>
    </p:spTree>
    <p:extLst>
      <p:ext uri="{BB962C8B-B14F-4D97-AF65-F5344CB8AC3E}">
        <p14:creationId xmlns:p14="http://schemas.microsoft.com/office/powerpoint/2010/main" val="258714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DILEMAS </a:t>
            </a:r>
            <a:r>
              <a:rPr lang="mr-IN" dirty="0" smtClean="0"/>
              <a:t>–</a:t>
            </a:r>
            <a:r>
              <a:rPr lang="en-US" dirty="0" smtClean="0"/>
              <a:t> REVISTA DE ESTUDOS DE CONFLITO E CONTROLE SOCIAL</a:t>
            </a:r>
          </a:p>
          <a:p>
            <a:r>
              <a:rPr lang="en-US" sz="1800" dirty="0" err="1" smtClean="0">
                <a:solidFill>
                  <a:schemeClr val="tx2">
                    <a:lumMod val="75000"/>
                  </a:schemeClr>
                </a:solidFill>
              </a:rPr>
              <a:t>Núcleo</a:t>
            </a:r>
            <a:r>
              <a:rPr lang="en-US" sz="1800" dirty="0" smtClean="0">
                <a:solidFill>
                  <a:schemeClr val="tx2">
                    <a:lumMod val="75000"/>
                  </a:schemeClr>
                </a:solidFill>
              </a:rPr>
              <a:t> de </a:t>
            </a:r>
            <a:r>
              <a:rPr lang="en-US" sz="1800" dirty="0" err="1" smtClean="0">
                <a:solidFill>
                  <a:schemeClr val="tx2">
                    <a:lumMod val="75000"/>
                  </a:schemeClr>
                </a:solidFill>
              </a:rPr>
              <a:t>Estudos</a:t>
            </a:r>
            <a:r>
              <a:rPr lang="en-US" sz="1800" dirty="0" smtClean="0">
                <a:solidFill>
                  <a:schemeClr val="tx2">
                    <a:lumMod val="75000"/>
                  </a:schemeClr>
                </a:solidFill>
              </a:rPr>
              <a:t> da </a:t>
            </a:r>
            <a:r>
              <a:rPr lang="en-US" sz="1800" dirty="0" err="1" smtClean="0">
                <a:solidFill>
                  <a:schemeClr val="tx2">
                    <a:lumMod val="75000"/>
                  </a:schemeClr>
                </a:solidFill>
              </a:rPr>
              <a:t>Cidadania</a:t>
            </a:r>
            <a:r>
              <a:rPr lang="en-US" sz="1800" dirty="0" smtClean="0">
                <a:solidFill>
                  <a:schemeClr val="tx2">
                    <a:lumMod val="75000"/>
                  </a:schemeClr>
                </a:solidFill>
              </a:rPr>
              <a:t>, </a:t>
            </a:r>
            <a:r>
              <a:rPr lang="en-US" sz="1800" dirty="0" err="1" smtClean="0">
                <a:solidFill>
                  <a:schemeClr val="tx2">
                    <a:lumMod val="75000"/>
                  </a:schemeClr>
                </a:solidFill>
              </a:rPr>
              <a:t>Conflito</a:t>
            </a:r>
            <a:r>
              <a:rPr lang="en-US" sz="1800" dirty="0" smtClean="0">
                <a:solidFill>
                  <a:schemeClr val="tx2">
                    <a:lumMod val="75000"/>
                  </a:schemeClr>
                </a:solidFill>
              </a:rPr>
              <a:t> e </a:t>
            </a:r>
            <a:r>
              <a:rPr lang="en-US" sz="1800" dirty="0" err="1" smtClean="0">
                <a:solidFill>
                  <a:schemeClr val="tx2">
                    <a:lumMod val="75000"/>
                  </a:schemeClr>
                </a:solidFill>
              </a:rPr>
              <a:t>Violência</a:t>
            </a:r>
            <a:r>
              <a:rPr lang="en-US" sz="1800" dirty="0" smtClean="0">
                <a:solidFill>
                  <a:schemeClr val="tx2">
                    <a:lumMod val="75000"/>
                  </a:schemeClr>
                </a:solidFill>
              </a:rPr>
              <a:t> Urbana</a:t>
            </a:r>
          </a:p>
          <a:p>
            <a:r>
              <a:rPr lang="en-US" sz="1800" dirty="0" err="1" smtClean="0">
                <a:solidFill>
                  <a:schemeClr val="tx2">
                    <a:lumMod val="75000"/>
                  </a:schemeClr>
                </a:solidFill>
              </a:rPr>
              <a:t>Programa</a:t>
            </a:r>
            <a:r>
              <a:rPr lang="en-US" sz="1800" dirty="0" smtClean="0">
                <a:solidFill>
                  <a:schemeClr val="tx2">
                    <a:lumMod val="75000"/>
                  </a:schemeClr>
                </a:solidFill>
              </a:rPr>
              <a:t> de </a:t>
            </a:r>
            <a:r>
              <a:rPr lang="en-US" sz="1800" dirty="0" err="1" smtClean="0">
                <a:solidFill>
                  <a:schemeClr val="tx2">
                    <a:lumMod val="75000"/>
                  </a:schemeClr>
                </a:solidFill>
              </a:rPr>
              <a:t>Pós-Graduação</a:t>
            </a:r>
            <a:r>
              <a:rPr lang="en-US" sz="1800" dirty="0" smtClean="0">
                <a:solidFill>
                  <a:schemeClr val="tx2">
                    <a:lumMod val="75000"/>
                  </a:schemeClr>
                </a:solidFill>
              </a:rPr>
              <a:t> </a:t>
            </a:r>
            <a:r>
              <a:rPr lang="en-US" sz="1800" dirty="0" err="1" smtClean="0">
                <a:solidFill>
                  <a:schemeClr val="tx2">
                    <a:lumMod val="75000"/>
                  </a:schemeClr>
                </a:solidFill>
              </a:rPr>
              <a:t>em</a:t>
            </a:r>
            <a:r>
              <a:rPr lang="en-US" sz="1800" dirty="0" smtClean="0">
                <a:solidFill>
                  <a:schemeClr val="tx2">
                    <a:lumMod val="75000"/>
                  </a:schemeClr>
                </a:solidFill>
              </a:rPr>
              <a:t> </a:t>
            </a:r>
            <a:r>
              <a:rPr lang="en-US" sz="1800" dirty="0" err="1" smtClean="0">
                <a:solidFill>
                  <a:schemeClr val="tx2">
                    <a:lumMod val="75000"/>
                  </a:schemeClr>
                </a:solidFill>
              </a:rPr>
              <a:t>Sociologia</a:t>
            </a:r>
            <a:r>
              <a:rPr lang="en-US" sz="1800" dirty="0" smtClean="0">
                <a:solidFill>
                  <a:schemeClr val="tx2">
                    <a:lumMod val="75000"/>
                  </a:schemeClr>
                </a:solidFill>
              </a:rPr>
              <a:t> e </a:t>
            </a:r>
            <a:r>
              <a:rPr lang="en-US" sz="1800" dirty="0" err="1" smtClean="0">
                <a:solidFill>
                  <a:schemeClr val="tx2">
                    <a:lumMod val="75000"/>
                  </a:schemeClr>
                </a:solidFill>
              </a:rPr>
              <a:t>Antropologia</a:t>
            </a:r>
            <a:endParaRPr lang="en-US" sz="1800" dirty="0" smtClean="0">
              <a:solidFill>
                <a:schemeClr val="tx2">
                  <a:lumMod val="75000"/>
                </a:schemeClr>
              </a:solidFill>
            </a:endParaRPr>
          </a:p>
          <a:p>
            <a:r>
              <a:rPr lang="en-US" sz="1800" dirty="0" err="1" smtClean="0">
                <a:solidFill>
                  <a:schemeClr val="tx2">
                    <a:lumMod val="75000"/>
                  </a:schemeClr>
                </a:solidFill>
              </a:rPr>
              <a:t>Universidade</a:t>
            </a:r>
            <a:r>
              <a:rPr lang="en-US" sz="1800" dirty="0" smtClean="0">
                <a:solidFill>
                  <a:schemeClr val="tx2">
                    <a:lumMod val="75000"/>
                  </a:schemeClr>
                </a:solidFill>
              </a:rPr>
              <a:t> Federal do Rio de Janeiro</a:t>
            </a:r>
          </a:p>
          <a:p>
            <a:endParaRPr lang="en-US" dirty="0"/>
          </a:p>
        </p:txBody>
      </p:sp>
      <p:pic>
        <p:nvPicPr>
          <p:cNvPr id="4" name="Picture 3" descr="LOGO DE DILEMA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36" y="1227584"/>
            <a:ext cx="7306056" cy="2368296"/>
          </a:xfrm>
          <a:prstGeom prst="rect">
            <a:avLst/>
          </a:prstGeom>
        </p:spPr>
      </p:pic>
    </p:spTree>
    <p:extLst>
      <p:ext uri="{BB962C8B-B14F-4D97-AF65-F5344CB8AC3E}">
        <p14:creationId xmlns:p14="http://schemas.microsoft.com/office/powerpoint/2010/main" val="28052153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A DE DILEMAS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7" y="0"/>
            <a:ext cx="3028969" cy="4172405"/>
          </a:xfrm>
          <a:prstGeom prst="rect">
            <a:avLst/>
          </a:prstGeom>
        </p:spPr>
      </p:pic>
      <p:pic>
        <p:nvPicPr>
          <p:cNvPr id="5" name="Picture 4" descr="CAPA DE DILEMAS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604" y="2221300"/>
            <a:ext cx="3405889" cy="4685258"/>
          </a:xfrm>
          <a:prstGeom prst="rect">
            <a:avLst/>
          </a:prstGeom>
        </p:spPr>
      </p:pic>
      <p:pic>
        <p:nvPicPr>
          <p:cNvPr id="6" name="Picture 5" descr="CAPA DE DILEMA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956" y="0"/>
            <a:ext cx="3657600" cy="5038344"/>
          </a:xfrm>
          <a:prstGeom prst="rect">
            <a:avLst/>
          </a:prstGeom>
        </p:spPr>
      </p:pic>
      <p:sp>
        <p:nvSpPr>
          <p:cNvPr id="7" name="TextBox 6"/>
          <p:cNvSpPr txBox="1"/>
          <p:nvPr/>
        </p:nvSpPr>
        <p:spPr>
          <a:xfrm>
            <a:off x="5942580" y="5778837"/>
            <a:ext cx="2982943" cy="646331"/>
          </a:xfrm>
          <a:prstGeom prst="rect">
            <a:avLst/>
          </a:prstGeom>
          <a:noFill/>
        </p:spPr>
        <p:txBody>
          <a:bodyPr wrap="square" rtlCol="0">
            <a:spAutoFit/>
          </a:bodyPr>
          <a:lstStyle/>
          <a:p>
            <a:r>
              <a:rPr lang="en-US" dirty="0" err="1"/>
              <a:t>r</a:t>
            </a:r>
            <a:r>
              <a:rPr lang="en-US" dirty="0" err="1" smtClean="0"/>
              <a:t>evistas.ufrj.br</a:t>
            </a:r>
            <a:r>
              <a:rPr lang="en-US" dirty="0"/>
              <a:t>/</a:t>
            </a:r>
            <a:r>
              <a:rPr lang="en-US" dirty="0" err="1"/>
              <a:t>index.php</a:t>
            </a:r>
            <a:r>
              <a:rPr lang="en-US" dirty="0"/>
              <a:t>/</a:t>
            </a:r>
            <a:r>
              <a:rPr lang="en-US" dirty="0" err="1"/>
              <a:t>dilemas</a:t>
            </a:r>
            <a:r>
              <a:rPr lang="en-US" dirty="0"/>
              <a:t>/issue/view/1807</a:t>
            </a:r>
          </a:p>
        </p:txBody>
      </p:sp>
    </p:spTree>
    <p:extLst>
      <p:ext uri="{BB962C8B-B14F-4D97-AF65-F5344CB8AC3E}">
        <p14:creationId xmlns:p14="http://schemas.microsoft.com/office/powerpoint/2010/main" val="2864491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Objetivos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pt-BR" dirty="0" smtClean="0"/>
              <a:t>Publicação quadrimestral do Núcleo de Estudos da Cidadania, Conflito e Violência Urbana (</a:t>
            </a:r>
            <a:r>
              <a:rPr lang="pt-BR" dirty="0" err="1" smtClean="0"/>
              <a:t>Necvu</a:t>
            </a:r>
            <a:r>
              <a:rPr lang="pt-BR" dirty="0" smtClean="0"/>
              <a:t>) do Instituto de Filosofia e Ciências Sociais (IFCS) da Universidade Federal do Rio de Janeiro (UFRJ) e do Programa de Pós-Graduação e Sociologia e Antropologia (PPGSA) do IFCS/UFRJ.</a:t>
            </a:r>
          </a:p>
          <a:p>
            <a:pPr marL="0" indent="0">
              <a:buNone/>
            </a:pPr>
            <a:endParaRPr lang="pt-BR" dirty="0" smtClean="0"/>
          </a:p>
          <a:p>
            <a:pPr marL="0" indent="0">
              <a:buNone/>
            </a:pPr>
            <a:r>
              <a:rPr lang="pt-BR" dirty="0" smtClean="0"/>
              <a:t>A publicação foi criada em julho de 2008 por iniciativa dos profs. Michel Misse e Alexandre Werneck, do Núcleo de Estudos da Cidadania, Conflito e Violência Urbana da UFRJ. O periódico foi trimestral de 2008 até 2015. A partir de 2016 adotou-se a periodicidade quadrimestral, sendo publicados três números ao ano. N.1 (JAN/FEV/MAR/ABR); N.2 (MAI/JUN/JUL/AGO); N.3 (SET/OUT/NOV/DEZ). Além dos números regulares, DILEMAS também publica, quando considera conveniente, edições especiais temáticas, numeradas separadamente, mas que respeitam os mesmos critérios das edições regulares.</a:t>
            </a:r>
          </a:p>
          <a:p>
            <a:pPr marL="0" indent="0">
              <a:buNone/>
            </a:pPr>
            <a:endParaRPr lang="pt-BR" dirty="0" smtClean="0"/>
          </a:p>
          <a:p>
            <a:pPr marL="0" indent="0">
              <a:buNone/>
            </a:pPr>
            <a:r>
              <a:rPr lang="pt-BR" dirty="0" smtClean="0"/>
              <a:t>DILEMAS visa publicar em fluxo contínuo contribuições científicas originais e inéditas, preferencialmente com base em pesquisa empírica, na forma de artigos, resenhas, traduções e entrevistas da área de ciências sociais (prioritariamente sociologia e antropologia). Tem como missão promover o desenvolvimento científico e o debate de ideias nos temas da área de estudos dos conflitos e do controle social em ciências sociais, como: comportamentos desviantes, violências, crime, moralidade, conflitos envolvendo movimentos sociais e ação coletiva, conflitos urbanos, justiça criminal, segurança pública, instituições públicas e privadas de controle social. O público alvo é constituído de leitores de nível universitário em geral, especialmente da área de ciências humanas e principalmente estudantes e especialistas nas áreas de criminologia, sociologias do crime, da violência, das instituições, de controle social; antropologias do direito, da violência e dos conflitos urbanos; e áreas afins.</a:t>
            </a:r>
          </a:p>
          <a:p>
            <a:pPr marL="0" indent="0">
              <a:buNone/>
            </a:pPr>
            <a:endParaRPr lang="pt-BR" dirty="0" smtClean="0"/>
          </a:p>
          <a:p>
            <a:pPr marL="0" indent="0">
              <a:buNone/>
            </a:pPr>
            <a:r>
              <a:rPr lang="pt-BR" dirty="0" smtClean="0"/>
              <a:t>DILEMAS não se responsabiliza por opiniões, informações e/ou conceitos apresentados nos textos que publica. Estes são de total responsabilidade de seus autores. </a:t>
            </a:r>
          </a:p>
          <a:p>
            <a:pPr marL="0" indent="0">
              <a:buNone/>
            </a:pPr>
            <a:endParaRPr lang="pt-BR" dirty="0" smtClean="0"/>
          </a:p>
          <a:p>
            <a:pPr marL="0" indent="0">
              <a:buNone/>
            </a:pPr>
            <a:r>
              <a:rPr lang="pt-BR" dirty="0" smtClean="0"/>
              <a:t>DILEMAS está classificada como A2 no </a:t>
            </a:r>
            <a:r>
              <a:rPr lang="pt-BR" dirty="0" err="1" smtClean="0"/>
              <a:t>Qualis</a:t>
            </a:r>
            <a:r>
              <a:rPr lang="pt-BR" dirty="0" smtClean="0"/>
              <a:t> periódicos da Capes. </a:t>
            </a:r>
            <a:endParaRPr lang="pt-BR" dirty="0"/>
          </a:p>
        </p:txBody>
      </p:sp>
    </p:spTree>
    <p:extLst>
      <p:ext uri="{BB962C8B-B14F-4D97-AF65-F5344CB8AC3E}">
        <p14:creationId xmlns:p14="http://schemas.microsoft.com/office/powerpoint/2010/main" val="38489052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Diretrizes</a:t>
            </a:r>
            <a:endParaRPr lang="en-US" dirty="0"/>
          </a:p>
        </p:txBody>
      </p:sp>
      <p:sp>
        <p:nvSpPr>
          <p:cNvPr id="3" name="Content Placeholder 2"/>
          <p:cNvSpPr>
            <a:spLocks noGrp="1"/>
          </p:cNvSpPr>
          <p:nvPr>
            <p:ph idx="1"/>
          </p:nvPr>
        </p:nvSpPr>
        <p:spPr/>
        <p:txBody>
          <a:bodyPr>
            <a:noAutofit/>
          </a:bodyPr>
          <a:lstStyle/>
          <a:p>
            <a:r>
              <a:rPr lang="pt-BR" sz="1100" dirty="0" smtClean="0"/>
              <a:t>DILEMAS - Revista de Estudos de Conflito e Controle Social recebe em fluxo contínuo contribuições científicas inéditas, preferencialmente com base em pesquisa empírica, na forma de artigos, resenhas, traduções e entrevistas. O periódico acadêmico quadrimestral de ciências sociais (prioritariamente sociologia e antropologia) é centrado nos assuntos da grande temática dos conflitos e do controle social em ciências sociais, tais como:</a:t>
            </a:r>
          </a:p>
          <a:p>
            <a:endParaRPr lang="pt-BR" sz="1100" dirty="0" smtClean="0"/>
          </a:p>
          <a:p>
            <a:r>
              <a:rPr lang="pt-BR" sz="1100" dirty="0" smtClean="0"/>
              <a:t>- Comportamentos Desviantes</a:t>
            </a:r>
          </a:p>
          <a:p>
            <a:r>
              <a:rPr lang="pt-BR" sz="1100" dirty="0" smtClean="0"/>
              <a:t>- Violências</a:t>
            </a:r>
          </a:p>
          <a:p>
            <a:r>
              <a:rPr lang="pt-BR" sz="1100" dirty="0" smtClean="0"/>
              <a:t>- Criminalidade</a:t>
            </a:r>
          </a:p>
          <a:p>
            <a:r>
              <a:rPr lang="pt-BR" sz="1100" dirty="0" smtClean="0"/>
              <a:t>- Moralidade</a:t>
            </a:r>
          </a:p>
          <a:p>
            <a:r>
              <a:rPr lang="pt-BR" sz="1100" dirty="0" smtClean="0"/>
              <a:t>- Movimentos Sociais e Ação Coletiva</a:t>
            </a:r>
          </a:p>
          <a:p>
            <a:r>
              <a:rPr lang="pt-BR" sz="1100" dirty="0" smtClean="0"/>
              <a:t>- Conflitos Urbanos</a:t>
            </a:r>
          </a:p>
          <a:p>
            <a:r>
              <a:rPr lang="pt-BR" sz="1100" dirty="0" smtClean="0"/>
              <a:t>- Justiça Criminal</a:t>
            </a:r>
          </a:p>
          <a:p>
            <a:r>
              <a:rPr lang="pt-BR" sz="1100" dirty="0" smtClean="0"/>
              <a:t>- Segurança Pública</a:t>
            </a:r>
          </a:p>
          <a:p>
            <a:r>
              <a:rPr lang="pt-BR" sz="1100" dirty="0" smtClean="0"/>
              <a:t>- Instituições Públicas e Privadas de Controle Social</a:t>
            </a:r>
          </a:p>
          <a:p>
            <a:endParaRPr lang="pt-BR" sz="1100" dirty="0" smtClean="0"/>
          </a:p>
          <a:p>
            <a:r>
              <a:rPr lang="pt-BR" sz="1100" dirty="0" smtClean="0"/>
              <a:t>As colaborações devem ser trabalhos próprios a uma publicação acadêmica, de conteúdo não normativo e contemplar a linguagem e a abordagem típicas a esse meio.  </a:t>
            </a:r>
          </a:p>
          <a:p>
            <a:endParaRPr lang="pt-BR" sz="1100" dirty="0" smtClean="0"/>
          </a:p>
          <a:p>
            <a:r>
              <a:rPr lang="pt-BR" sz="1100" dirty="0" smtClean="0"/>
              <a:t>Todas as submissões serão inicialmente avaliadas pela Comissão Editorial para decidir sua pertinência quanto a linha editorial da DILEMAS. Uma vez aceitas, serão submetidas a avaliadores independentes, preservadas as identidades tanto de autores quanto de responsáveis por pareceres. Cada artigo será sempre submetido a pelo menos duas avaliações. Em caso de controvérsia o artigo será encaminhado a um terceiro avaliador. Persistindo a controvérsia o artigo será avaliado pela Comissão Editorial podendo ser decidido pelo editor. Todos os autores receberão cópias dos pareceres de seus artigos, com os comentários dos pareceristas e, eventualmente, da Comissão Editorial e/ou dos editores da DILEMAS. A publicação é dependente da aprovação pelos avaliadores. O tempo estimado para os processos de avaliação e publicação é, em média, de 6 meses a um ano.</a:t>
            </a:r>
          </a:p>
          <a:p>
            <a:r>
              <a:rPr lang="pt-BR" sz="1100" dirty="0" smtClean="0"/>
              <a:t>DILEMAS publica textos em português, salvo no caso de artigos originais redigidos em espanhol, inglês ou francês, situação em que os textos serão publicados na língua original, com resumos nesta língua, além de em português e inglês.</a:t>
            </a:r>
            <a:endParaRPr lang="pt-BR" sz="1100" dirty="0"/>
          </a:p>
        </p:txBody>
      </p:sp>
    </p:spTree>
    <p:extLst>
      <p:ext uri="{BB962C8B-B14F-4D97-AF65-F5344CB8AC3E}">
        <p14:creationId xmlns:p14="http://schemas.microsoft.com/office/powerpoint/2010/main" val="4034958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Adesão</a:t>
            </a:r>
            <a:r>
              <a:rPr lang="en-US" dirty="0" smtClean="0"/>
              <a:t> </a:t>
            </a:r>
            <a:r>
              <a:rPr lang="en-US" dirty="0" err="1" smtClean="0"/>
              <a:t>à</a:t>
            </a:r>
            <a:r>
              <a:rPr lang="en-US" dirty="0" smtClean="0"/>
              <a:t> </a:t>
            </a:r>
            <a:r>
              <a:rPr lang="en-US" dirty="0" err="1" smtClean="0"/>
              <a:t>Ciência</a:t>
            </a:r>
            <a:r>
              <a:rPr lang="en-US" dirty="0" smtClean="0"/>
              <a:t> </a:t>
            </a:r>
            <a:r>
              <a:rPr lang="en-US" dirty="0" err="1" smtClean="0"/>
              <a:t>Aberta</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pt-BR" sz="1100" dirty="0" smtClean="0"/>
              <a:t>Todos os manuscritos submetidos a DILEMAS deverão ser acompanhados do Formulário de Conformidade da Ciência Aberta devidamente preenchidos. O formulário pode ser baixado no portal de DILEMAS. Submissões em </a:t>
            </a:r>
            <a:r>
              <a:rPr lang="pt-BR" sz="1100" dirty="0" err="1" smtClean="0"/>
              <a:t>preprint</a:t>
            </a:r>
            <a:r>
              <a:rPr lang="pt-BR" sz="1100" dirty="0" smtClean="0"/>
              <a:t> ou que utilizaram bancos de dados devem seguir as regras previstas no Processo de Avaliação pelos Pares.</a:t>
            </a:r>
          </a:p>
          <a:p>
            <a:endParaRPr lang="pt-BR" sz="1100" dirty="0" smtClean="0"/>
          </a:p>
          <a:p>
            <a:r>
              <a:rPr lang="pt-BR" sz="1100" b="1" dirty="0" smtClean="0"/>
              <a:t> Processo de Avaliação pelos Pares</a:t>
            </a:r>
          </a:p>
          <a:p>
            <a:endParaRPr lang="pt-BR" sz="1100" dirty="0" smtClean="0"/>
          </a:p>
          <a:p>
            <a:r>
              <a:rPr lang="pt-BR" sz="1100" dirty="0" smtClean="0"/>
              <a:t>DILEMAS considera como inéditos e aceita submissões de manuscritos publicados em anais de eventos científicos ou em plataformas de </a:t>
            </a:r>
            <a:r>
              <a:rPr lang="pt-BR" sz="1100" dirty="0" err="1" smtClean="0"/>
              <a:t>preprints</a:t>
            </a:r>
            <a:r>
              <a:rPr lang="pt-BR" sz="1100" dirty="0" smtClean="0"/>
              <a:t> (</a:t>
            </a:r>
            <a:r>
              <a:rPr lang="pt-BR" sz="1100" dirty="0" err="1" smtClean="0"/>
              <a:t>pré</a:t>
            </a:r>
            <a:r>
              <a:rPr lang="pt-BR" sz="1100" dirty="0" smtClean="0"/>
              <a:t> impressos) indicados por DILEMAS. Nesses casos, não é preciso deixar o texto anônimo. Os artigos publicados por DILEMAS que continuarem acessíveis em servidores </a:t>
            </a:r>
            <a:r>
              <a:rPr lang="pt-BR" sz="1100" dirty="0" err="1" smtClean="0"/>
              <a:t>preprint</a:t>
            </a:r>
            <a:r>
              <a:rPr lang="pt-BR" sz="1100" dirty="0" smtClean="0"/>
              <a:t> devem indicar o link da versão publicada em DILEMAS. Em todos esses casos, de avaliação de </a:t>
            </a:r>
            <a:r>
              <a:rPr lang="pt-BR" sz="1100" dirty="0" err="1" smtClean="0"/>
              <a:t>preprints</a:t>
            </a:r>
            <a:r>
              <a:rPr lang="pt-BR" sz="1100" dirty="0" smtClean="0"/>
              <a:t>, estes precisam indicar sua localização (link, DOI, etc.) e serão submetidos a pareceristas que terão conhecimento da identidade de seu autor/autores. DILEMAS aceitará </a:t>
            </a:r>
            <a:r>
              <a:rPr lang="pt-BR" sz="1100" dirty="0" err="1" smtClean="0"/>
              <a:t>preprints</a:t>
            </a:r>
            <a:r>
              <a:rPr lang="pt-BR" sz="1100" dirty="0" smtClean="0"/>
              <a:t> de servidores autenticados por DILEMAS. O servidor atualmente autenticado por DILEMAS é a coleção </a:t>
            </a:r>
            <a:r>
              <a:rPr lang="pt-BR" sz="1100" dirty="0" err="1" smtClean="0"/>
              <a:t>Scielo</a:t>
            </a:r>
            <a:r>
              <a:rPr lang="pt-BR" sz="1100" dirty="0" smtClean="0"/>
              <a:t> </a:t>
            </a:r>
            <a:r>
              <a:rPr lang="pt-BR" sz="1100" dirty="0" err="1" smtClean="0"/>
              <a:t>Preprints</a:t>
            </a:r>
            <a:r>
              <a:rPr lang="pt-BR" sz="1100" dirty="0" smtClean="0"/>
              <a:t>, operada pela plataforma Open </a:t>
            </a:r>
            <a:r>
              <a:rPr lang="pt-BR" sz="1100" dirty="0" err="1" smtClean="0"/>
              <a:t>Preprint</a:t>
            </a:r>
            <a:r>
              <a:rPr lang="pt-BR" sz="1100" dirty="0" smtClean="0"/>
              <a:t> System (OPS): </a:t>
            </a:r>
            <a:r>
              <a:rPr lang="pt-BR" sz="1100" dirty="0" err="1" smtClean="0"/>
              <a:t>https</a:t>
            </a:r>
            <a:r>
              <a:rPr lang="pt-BR" sz="1100" dirty="0" smtClean="0"/>
              <a:t>://</a:t>
            </a:r>
            <a:r>
              <a:rPr lang="pt-BR" sz="1100" dirty="0" err="1" smtClean="0"/>
              <a:t>pkp.sfu.ca</a:t>
            </a:r>
            <a:r>
              <a:rPr lang="pt-BR" sz="1100" dirty="0" smtClean="0"/>
              <a:t>/</a:t>
            </a:r>
            <a:r>
              <a:rPr lang="pt-BR" sz="1100" dirty="0" err="1" smtClean="0"/>
              <a:t>ops</a:t>
            </a:r>
            <a:r>
              <a:rPr lang="pt-BR" sz="1100" dirty="0" smtClean="0"/>
              <a:t>/</a:t>
            </a:r>
          </a:p>
          <a:p>
            <a:endParaRPr lang="pt-BR" sz="1100" dirty="0" smtClean="0"/>
          </a:p>
          <a:p>
            <a:r>
              <a:rPr lang="pt-BR" sz="1100" dirty="0" smtClean="0"/>
              <a:t>DILEMAS abraça o programa internacional de Ciência Aberta e vem introduzindo mudanças em suas normas editoriais para aperfeiçoá-las nessa direção. Assim, artigos aprovados e baseados em pesquisas com dados quantitativos e qualitativos que possam ser disponibilizados ao público devem ser acompanhados de seus respectivos bancos de dados consolidados ou informar o link de acesso público ao referido arquivo nos bancos onde estão depositados. Todos os </a:t>
            </a:r>
            <a:r>
              <a:rPr lang="pt-BR" sz="1100" dirty="0" err="1" smtClean="0"/>
              <a:t>microdados</a:t>
            </a:r>
            <a:r>
              <a:rPr lang="pt-BR" sz="1100" dirty="0" smtClean="0"/>
              <a:t> referentes a pessoas e identidades humanas devem ser completamente </a:t>
            </a:r>
            <a:r>
              <a:rPr lang="pt-BR" sz="1100" dirty="0" err="1" smtClean="0"/>
              <a:t>anonimizados</a:t>
            </a:r>
            <a:r>
              <a:rPr lang="pt-BR" sz="1100" dirty="0" smtClean="0"/>
              <a:t>, visando proteger a confidencialidade das informações. No caso de bancos de base estatística é preciso que sejam enviados a DILEMAS os dicionários de códigos (scripts, algoritmos, etc.), se houver, com descrição detalhada das variáveis presentes e o arquivo de códigos utilizados para replicação completa de gráficos, tabelas e análises. Caso o banco tenha sido agregado ou transformado, as etapas para tal processamento devem também ser explicitadas a partir do banco original. Os bancos de dados e os códigos devem ser fornecidos em formato que possibilite o acesso e replicação em pelo menos uma das principais ferramentas estatísticas, como </a:t>
            </a:r>
            <a:r>
              <a:rPr lang="pt-BR" sz="1100" dirty="0" err="1" smtClean="0"/>
              <a:t>R</a:t>
            </a:r>
            <a:r>
              <a:rPr lang="pt-BR" sz="1100" dirty="0" smtClean="0"/>
              <a:t>, Python, SPSS, </a:t>
            </a:r>
            <a:r>
              <a:rPr lang="pt-BR" sz="1100" dirty="0" err="1" smtClean="0"/>
              <a:t>Stata</a:t>
            </a:r>
            <a:r>
              <a:rPr lang="pt-BR" sz="1100" dirty="0" smtClean="0"/>
              <a:t> e Excel. O código para a replicação deve ser extensivamente comentado, de maneira clara e objetiva. Os bancos e códigos serão disponibilizados na página da revista no seu portal em </a:t>
            </a:r>
            <a:r>
              <a:rPr lang="pt-BR" sz="1100" dirty="0" err="1" smtClean="0"/>
              <a:t>www.necvu.ifcs.ufrj</a:t>
            </a:r>
            <a:r>
              <a:rPr lang="pt-BR" sz="1100" dirty="0" smtClean="0"/>
              <a:t>.</a:t>
            </a:r>
          </a:p>
          <a:p>
            <a:endParaRPr lang="pt-BR" sz="1100" dirty="0"/>
          </a:p>
        </p:txBody>
      </p:sp>
    </p:spTree>
    <p:extLst>
      <p:ext uri="{BB962C8B-B14F-4D97-AF65-F5344CB8AC3E}">
        <p14:creationId xmlns:p14="http://schemas.microsoft.com/office/powerpoint/2010/main" val="36009342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t>
            </a:r>
            <a:r>
              <a:rPr lang="en-US" dirty="0" err="1" smtClean="0"/>
              <a:t>Principais</a:t>
            </a:r>
            <a:r>
              <a:rPr lang="en-US" dirty="0" smtClean="0"/>
              <a:t> </a:t>
            </a:r>
            <a:r>
              <a:rPr lang="en-US" dirty="0" err="1" smtClean="0"/>
              <a:t>Problemas</a:t>
            </a:r>
            <a:r>
              <a:rPr lang="en-US" dirty="0" smtClean="0"/>
              <a:t/>
            </a:r>
            <a:br>
              <a:rPr lang="en-US" dirty="0" smtClean="0"/>
            </a:br>
            <a:endParaRPr lang="en-US" dirty="0"/>
          </a:p>
        </p:txBody>
      </p:sp>
      <p:sp>
        <p:nvSpPr>
          <p:cNvPr id="3" name="Content Placeholder 2"/>
          <p:cNvSpPr>
            <a:spLocks noGrp="1"/>
          </p:cNvSpPr>
          <p:nvPr>
            <p:ph idx="4294967295"/>
          </p:nvPr>
        </p:nvSpPr>
        <p:spPr>
          <a:xfrm>
            <a:off x="0" y="1600200"/>
            <a:ext cx="8229600" cy="4525963"/>
          </a:xfrm>
        </p:spPr>
        <p:txBody>
          <a:bodyPr/>
          <a:lstStyle/>
          <a:p>
            <a:pPr algn="ctr"/>
            <a:endParaRPr lang="en-US" dirty="0" smtClean="0"/>
          </a:p>
          <a:p>
            <a:pPr algn="ctr"/>
            <a:r>
              <a:rPr lang="en-US" dirty="0" err="1" smtClean="0"/>
              <a:t>Financiamento</a:t>
            </a:r>
            <a:r>
              <a:rPr lang="en-US" dirty="0" smtClean="0"/>
              <a:t> </a:t>
            </a:r>
            <a:r>
              <a:rPr lang="en-US" dirty="0" smtClean="0"/>
              <a:t>regular</a:t>
            </a:r>
          </a:p>
          <a:p>
            <a:pPr algn="ctr"/>
            <a:r>
              <a:rPr lang="en-US" dirty="0" err="1" smtClean="0"/>
              <a:t>Características</a:t>
            </a:r>
            <a:r>
              <a:rPr lang="en-US" dirty="0" smtClean="0"/>
              <a:t> </a:t>
            </a:r>
            <a:r>
              <a:rPr lang="en-US" dirty="0" err="1" smtClean="0"/>
              <a:t>específicas</a:t>
            </a:r>
            <a:r>
              <a:rPr lang="en-US" dirty="0" smtClean="0"/>
              <a:t> do </a:t>
            </a:r>
            <a:r>
              <a:rPr lang="en-US" dirty="0" err="1" smtClean="0"/>
              <a:t>periódico</a:t>
            </a:r>
            <a:endParaRPr lang="en-US" dirty="0" smtClean="0"/>
          </a:p>
          <a:p>
            <a:pPr algn="ctr"/>
            <a:r>
              <a:rPr lang="en-US" dirty="0" err="1" smtClean="0"/>
              <a:t>Anonimidade</a:t>
            </a:r>
            <a:r>
              <a:rPr lang="en-US" dirty="0" smtClean="0"/>
              <a:t> das </a:t>
            </a:r>
            <a:r>
              <a:rPr lang="en-US" dirty="0" err="1" smtClean="0"/>
              <a:t>fontes</a:t>
            </a:r>
            <a:r>
              <a:rPr lang="en-US" dirty="0" smtClean="0"/>
              <a:t> </a:t>
            </a:r>
            <a:r>
              <a:rPr lang="en-US" dirty="0" err="1" smtClean="0"/>
              <a:t>qualitativas</a:t>
            </a:r>
            <a:endParaRPr lang="en-US" dirty="0" smtClean="0"/>
          </a:p>
          <a:p>
            <a:pPr algn="ctr"/>
            <a:r>
              <a:rPr lang="en-US" dirty="0" err="1" smtClean="0"/>
              <a:t>Criar</a:t>
            </a:r>
            <a:r>
              <a:rPr lang="en-US" dirty="0" smtClean="0"/>
              <a:t> o </a:t>
            </a:r>
            <a:r>
              <a:rPr lang="en-US" dirty="0" err="1" smtClean="0"/>
              <a:t>hábito</a:t>
            </a:r>
            <a:r>
              <a:rPr lang="en-US" dirty="0" smtClean="0"/>
              <a:t> do </a:t>
            </a:r>
            <a:r>
              <a:rPr lang="en-US" dirty="0" err="1" smtClean="0"/>
              <a:t>pré</a:t>
            </a:r>
            <a:r>
              <a:rPr lang="en-US" dirty="0"/>
              <a:t>-</a:t>
            </a:r>
            <a:r>
              <a:rPr lang="en-US" dirty="0" smtClean="0"/>
              <a:t>print</a:t>
            </a:r>
          </a:p>
          <a:p>
            <a:pPr marL="0" indent="0">
              <a:buNone/>
            </a:pPr>
            <a:endParaRPr lang="en-US" dirty="0" smtClean="0"/>
          </a:p>
          <a:p>
            <a:endParaRPr lang="en-US" dirty="0"/>
          </a:p>
        </p:txBody>
      </p:sp>
    </p:spTree>
    <p:extLst>
      <p:ext uri="{BB962C8B-B14F-4D97-AF65-F5344CB8AC3E}">
        <p14:creationId xmlns:p14="http://schemas.microsoft.com/office/powerpoint/2010/main" val="5569958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824" y="1600200"/>
            <a:ext cx="8089775" cy="4525963"/>
          </a:xfrm>
        </p:spPr>
        <p:txBody>
          <a:bodyPr/>
          <a:lstStyle/>
          <a:p>
            <a:pPr marL="0" indent="0" algn="ctr">
              <a:buNone/>
            </a:pPr>
            <a:r>
              <a:rPr lang="en-US" dirty="0" smtClean="0"/>
              <a:t>Obrigado.</a:t>
            </a:r>
          </a:p>
          <a:p>
            <a:endParaRPr lang="en-US" dirty="0"/>
          </a:p>
          <a:p>
            <a:pPr marL="0" indent="0" algn="ctr">
              <a:buNone/>
            </a:pPr>
            <a:r>
              <a:rPr lang="en-US" sz="1800" dirty="0" smtClean="0"/>
              <a:t>Michel Misse</a:t>
            </a:r>
          </a:p>
          <a:p>
            <a:pPr marL="0" indent="0" algn="ctr">
              <a:buNone/>
            </a:pPr>
            <a:r>
              <a:rPr lang="en-US" sz="1800" dirty="0" smtClean="0"/>
              <a:t>Professor titular (</a:t>
            </a:r>
            <a:r>
              <a:rPr lang="en-US" sz="1800" dirty="0" err="1" smtClean="0"/>
              <a:t>aposentado</a:t>
            </a:r>
            <a:r>
              <a:rPr lang="en-US" sz="1800" dirty="0" smtClean="0"/>
              <a:t>) do </a:t>
            </a:r>
            <a:r>
              <a:rPr lang="en-US" sz="1800" dirty="0" err="1" smtClean="0"/>
              <a:t>Departamento</a:t>
            </a:r>
            <a:r>
              <a:rPr lang="en-US" sz="1800" dirty="0" smtClean="0"/>
              <a:t> de </a:t>
            </a:r>
            <a:r>
              <a:rPr lang="en-US" sz="1800" dirty="0" err="1"/>
              <a:t>S</a:t>
            </a:r>
            <a:r>
              <a:rPr lang="en-US" sz="1800" dirty="0" err="1" smtClean="0"/>
              <a:t>ociologia</a:t>
            </a:r>
            <a:r>
              <a:rPr lang="en-US" sz="1800" dirty="0" smtClean="0"/>
              <a:t> </a:t>
            </a:r>
            <a:r>
              <a:rPr lang="en-US" sz="1800" dirty="0" smtClean="0"/>
              <a:t>da UFRJ</a:t>
            </a:r>
          </a:p>
          <a:p>
            <a:pPr marL="0" indent="0" algn="ctr">
              <a:buNone/>
            </a:pPr>
            <a:r>
              <a:rPr lang="en-US" sz="1800" dirty="0" smtClean="0"/>
              <a:t>Professor do </a:t>
            </a:r>
            <a:r>
              <a:rPr lang="en-US" sz="1800" dirty="0" err="1" smtClean="0"/>
              <a:t>Programa</a:t>
            </a:r>
            <a:r>
              <a:rPr lang="en-US" sz="1800" dirty="0" smtClean="0"/>
              <a:t> de </a:t>
            </a:r>
            <a:r>
              <a:rPr lang="en-US" sz="1800" dirty="0" err="1" smtClean="0"/>
              <a:t>Pós-Graduação</a:t>
            </a:r>
            <a:r>
              <a:rPr lang="en-US" sz="1800" dirty="0" smtClean="0"/>
              <a:t> </a:t>
            </a:r>
            <a:r>
              <a:rPr lang="en-US" sz="1800" dirty="0" err="1" smtClean="0"/>
              <a:t>em</a:t>
            </a:r>
            <a:r>
              <a:rPr lang="en-US" sz="1800" dirty="0" smtClean="0"/>
              <a:t> </a:t>
            </a:r>
            <a:r>
              <a:rPr lang="en-US" sz="1800" dirty="0" err="1" smtClean="0"/>
              <a:t>Sociologia</a:t>
            </a:r>
            <a:r>
              <a:rPr lang="en-US" sz="1800" dirty="0" smtClean="0"/>
              <a:t> e </a:t>
            </a:r>
            <a:r>
              <a:rPr lang="en-US" sz="1800" dirty="0" err="1" smtClean="0"/>
              <a:t>Antropologia</a:t>
            </a:r>
            <a:endParaRPr lang="en-US" sz="1800" dirty="0" smtClean="0"/>
          </a:p>
          <a:p>
            <a:pPr algn="ctr"/>
            <a:r>
              <a:rPr lang="en-US" sz="1800" dirty="0" smtClean="0"/>
              <a:t>Editor </a:t>
            </a:r>
            <a:r>
              <a:rPr lang="en-US" sz="1800" dirty="0" err="1" smtClean="0"/>
              <a:t>chefe</a:t>
            </a:r>
            <a:r>
              <a:rPr lang="en-US" sz="1800" dirty="0" smtClean="0"/>
              <a:t> de </a:t>
            </a:r>
            <a:r>
              <a:rPr lang="en-US" sz="1800" dirty="0" err="1" smtClean="0"/>
              <a:t>Dilemas</a:t>
            </a:r>
            <a:endParaRPr lang="en-US" sz="1800" dirty="0"/>
          </a:p>
        </p:txBody>
      </p:sp>
    </p:spTree>
    <p:extLst>
      <p:ext uri="{BB962C8B-B14F-4D97-AF65-F5344CB8AC3E}">
        <p14:creationId xmlns:p14="http://schemas.microsoft.com/office/powerpoint/2010/main" val="39596030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1232</Words>
  <Application>Microsoft Macintosh PowerPoint</Application>
  <PresentationFormat>On-screen Show (4:3)</PresentationFormat>
  <Paragraphs>53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Objetivos</vt:lpstr>
      <vt:lpstr>Diretrizes</vt:lpstr>
      <vt:lpstr>Adesão à Ciência Aberta</vt:lpstr>
      <vt:lpstr>   Principais Problemas </vt:lpstr>
      <vt:lpstr>PowerPoint Presentation</vt:lpstr>
    </vt:vector>
  </TitlesOfParts>
  <Company>UFRJ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Misse</dc:creator>
  <cp:lastModifiedBy>Michel Misse</cp:lastModifiedBy>
  <cp:revision>9</cp:revision>
  <dcterms:created xsi:type="dcterms:W3CDTF">2021-12-03T13:48:52Z</dcterms:created>
  <dcterms:modified xsi:type="dcterms:W3CDTF">2021-12-09T11:54:54Z</dcterms:modified>
</cp:coreProperties>
</file>